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2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9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5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6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8720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72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47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9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10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4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5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9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8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6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8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1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5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6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5000"/>
                <a:lumOff val="95000"/>
              </a:schemeClr>
            </a:gs>
            <a:gs pos="50000">
              <a:schemeClr val="accent1">
                <a:alpha val="72000"/>
                <a:lumMod val="54000"/>
                <a:lumOff val="46000"/>
              </a:schemeClr>
            </a:gs>
            <a:gs pos="100000">
              <a:schemeClr val="accent1">
                <a:alpha val="67000"/>
                <a:lumMod val="8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2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74" y="482600"/>
            <a:ext cx="1896448" cy="128728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134" y="487361"/>
            <a:ext cx="2708882" cy="1282525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924473" y="2729266"/>
            <a:ext cx="10791141" cy="30931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r-TR" sz="3500" b="1" dirty="0" smtClean="0">
                <a:ln/>
                <a:solidFill>
                  <a:srgbClr val="FF0000"/>
                </a:solidFill>
              </a:rPr>
              <a:t>Program</a:t>
            </a:r>
            <a:r>
              <a:rPr lang="tr-TR" sz="3500" b="1" dirty="0">
                <a:ln/>
                <a:solidFill>
                  <a:srgbClr val="FF0000"/>
                </a:solidFill>
              </a:rPr>
              <a:t>:		</a:t>
            </a:r>
            <a:r>
              <a:rPr lang="tr-TR" sz="3500" b="1" dirty="0" smtClean="0">
                <a:ln/>
                <a:solidFill>
                  <a:srgbClr val="FF0000"/>
                </a:solidFill>
              </a:rPr>
              <a:t>  </a:t>
            </a:r>
            <a:r>
              <a:rPr lang="tr-TR" sz="3500" b="1" dirty="0" smtClean="0">
                <a:ln/>
                <a:solidFill>
                  <a:srgbClr val="0070C0"/>
                </a:solidFill>
              </a:rPr>
              <a:t>ERASMUS</a:t>
            </a:r>
          </a:p>
          <a:p>
            <a:r>
              <a:rPr lang="tr-TR" sz="3500" b="1" dirty="0">
                <a:ln/>
                <a:solidFill>
                  <a:srgbClr val="FF0000"/>
                </a:solidFill>
              </a:rPr>
              <a:t>Ana Eylem:      </a:t>
            </a:r>
            <a:r>
              <a:rPr lang="tr-TR" sz="3500" b="1" dirty="0" smtClean="0">
                <a:ln/>
                <a:solidFill>
                  <a:srgbClr val="0070C0"/>
                </a:solidFill>
              </a:rPr>
              <a:t>Bireylerin </a:t>
            </a:r>
            <a:r>
              <a:rPr lang="tr-TR" sz="3500" b="1" dirty="0">
                <a:ln/>
                <a:solidFill>
                  <a:srgbClr val="0070C0"/>
                </a:solidFill>
              </a:rPr>
              <a:t>Öğrenme </a:t>
            </a:r>
            <a:r>
              <a:rPr lang="tr-TR" sz="3500" b="1" dirty="0" smtClean="0">
                <a:ln/>
                <a:solidFill>
                  <a:srgbClr val="0070C0"/>
                </a:solidFill>
              </a:rPr>
              <a:t>Hareketliliği</a:t>
            </a:r>
          </a:p>
          <a:p>
            <a:r>
              <a:rPr lang="tr-TR" sz="3500" b="1" dirty="0">
                <a:ln/>
                <a:solidFill>
                  <a:srgbClr val="FF0000"/>
                </a:solidFill>
              </a:rPr>
              <a:t>Eylem:</a:t>
            </a:r>
            <a:r>
              <a:rPr lang="tr-TR" sz="3500" b="1" dirty="0">
                <a:ln/>
                <a:solidFill>
                  <a:schemeClr val="accent3"/>
                </a:solidFill>
              </a:rPr>
              <a:t>	         </a:t>
            </a:r>
            <a:r>
              <a:rPr lang="tr-TR" sz="35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tr-TR" sz="3500" b="1" dirty="0" smtClean="0">
                <a:ln/>
                <a:solidFill>
                  <a:srgbClr val="0070C0"/>
                </a:solidFill>
              </a:rPr>
              <a:t>Personel </a:t>
            </a:r>
            <a:r>
              <a:rPr lang="tr-TR" sz="3500" b="1" dirty="0">
                <a:ln/>
                <a:solidFill>
                  <a:srgbClr val="0070C0"/>
                </a:solidFill>
              </a:rPr>
              <a:t>Hareketliliği</a:t>
            </a:r>
            <a:endParaRPr lang="tr-TR" sz="3500" b="1" dirty="0" smtClean="0">
              <a:ln/>
              <a:solidFill>
                <a:srgbClr val="0070C0"/>
              </a:solidFill>
            </a:endParaRPr>
          </a:p>
          <a:p>
            <a:r>
              <a:rPr lang="tr-TR" sz="3500" b="1" dirty="0">
                <a:ln/>
                <a:solidFill>
                  <a:srgbClr val="FF0000"/>
                </a:solidFill>
              </a:rPr>
              <a:t>Eylem </a:t>
            </a:r>
            <a:r>
              <a:rPr lang="tr-TR" sz="3500" b="1" dirty="0" smtClean="0">
                <a:ln/>
                <a:solidFill>
                  <a:srgbClr val="FF0000"/>
                </a:solidFill>
              </a:rPr>
              <a:t>Türü</a:t>
            </a:r>
            <a:r>
              <a:rPr lang="tr-TR" sz="3500" b="1" dirty="0">
                <a:ln/>
                <a:solidFill>
                  <a:srgbClr val="FF0000"/>
                </a:solidFill>
              </a:rPr>
              <a:t>:  </a:t>
            </a:r>
            <a:r>
              <a:rPr lang="tr-TR" sz="3500" b="1" dirty="0" smtClean="0">
                <a:ln/>
                <a:solidFill>
                  <a:srgbClr val="FF0000"/>
                </a:solidFill>
              </a:rPr>
              <a:t>  </a:t>
            </a:r>
            <a:r>
              <a:rPr lang="tr-TR" sz="3500" b="1" dirty="0" smtClean="0">
                <a:ln/>
                <a:solidFill>
                  <a:srgbClr val="0070C0"/>
                </a:solidFill>
              </a:rPr>
              <a:t>Mesleki </a:t>
            </a:r>
            <a:r>
              <a:rPr lang="tr-TR" sz="3500" b="1" dirty="0">
                <a:ln/>
                <a:solidFill>
                  <a:srgbClr val="0070C0"/>
                </a:solidFill>
              </a:rPr>
              <a:t>Eğitim Personel Hareketliliği</a:t>
            </a:r>
            <a:endParaRPr lang="tr-TR" sz="3500" b="1" dirty="0" smtClean="0">
              <a:ln/>
              <a:solidFill>
                <a:srgbClr val="0070C0"/>
              </a:solidFill>
            </a:endParaRPr>
          </a:p>
          <a:p>
            <a:r>
              <a:rPr lang="tr-TR" sz="3500" b="1" dirty="0">
                <a:ln/>
                <a:solidFill>
                  <a:srgbClr val="FF0000"/>
                </a:solidFill>
              </a:rPr>
              <a:t>Teklif </a:t>
            </a:r>
            <a:r>
              <a:rPr lang="tr-TR" sz="3500" b="1" dirty="0" smtClean="0">
                <a:ln/>
                <a:solidFill>
                  <a:srgbClr val="FF0000"/>
                </a:solidFill>
              </a:rPr>
              <a:t>Çağrısı: </a:t>
            </a:r>
            <a:r>
              <a:rPr lang="tr-TR" sz="3500" b="1" dirty="0" smtClean="0">
                <a:ln/>
                <a:solidFill>
                  <a:srgbClr val="0070C0"/>
                </a:solidFill>
              </a:rPr>
              <a:t>2016</a:t>
            </a:r>
            <a:endParaRPr lang="tr-TR" sz="3500" b="1" dirty="0">
              <a:ln/>
              <a:solidFill>
                <a:srgbClr val="0070C0"/>
              </a:solidFill>
            </a:endParaRPr>
          </a:p>
          <a:p>
            <a:pPr algn="ctr"/>
            <a:r>
              <a:rPr lang="tr-TR" sz="2000" b="1" dirty="0" smtClean="0">
                <a:ln/>
                <a:solidFill>
                  <a:srgbClr val="FF0000"/>
                </a:solidFill>
              </a:rPr>
              <a:t> </a:t>
            </a:r>
            <a:endParaRPr lang="tr-TR" sz="20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491742"/>
            <a:ext cx="1278144" cy="127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74" y="482600"/>
            <a:ext cx="1896448" cy="128728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134" y="487361"/>
            <a:ext cx="2708882" cy="128252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491742"/>
            <a:ext cx="1278144" cy="127814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822874" y="2630500"/>
            <a:ext cx="106641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u="sng" dirty="0" smtClean="0">
                <a:solidFill>
                  <a:srgbClr val="FF0000"/>
                </a:solidFill>
              </a:rPr>
              <a:t>Projenin Adı: </a:t>
            </a:r>
          </a:p>
          <a:p>
            <a:pPr algn="ctr"/>
            <a:r>
              <a:rPr lang="tr-TR" sz="4000" b="1" dirty="0" smtClean="0">
                <a:solidFill>
                  <a:srgbClr val="0070C0"/>
                </a:solidFill>
              </a:rPr>
              <a:t>MESLEKİ EĞİTİMDE AVRUPA KALİTE GÜVENCESİ REFERANS ÇERÇEVESİ: ÖĞRETMEN VE İDARECİ KAZANIMLARI </a:t>
            </a:r>
            <a:endParaRPr lang="tr-TR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74" y="482600"/>
            <a:ext cx="1896448" cy="128728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134" y="487361"/>
            <a:ext cx="2708882" cy="128252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491742"/>
            <a:ext cx="1278144" cy="1278144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117012" y="2042123"/>
            <a:ext cx="105161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000" b="1" u="sng" dirty="0" smtClean="0">
                <a:solidFill>
                  <a:srgbClr val="FF0000"/>
                </a:solidFill>
              </a:rPr>
              <a:t>Proje Sahibi Kurum: </a:t>
            </a:r>
          </a:p>
          <a:p>
            <a:pPr lvl="0"/>
            <a:r>
              <a:rPr lang="tr-TR" sz="4000" b="1" dirty="0" smtClean="0">
                <a:solidFill>
                  <a:srgbClr val="0070C0"/>
                </a:solidFill>
              </a:rPr>
              <a:t>Korgan İlçe Milli Eğitim Müdürlüğü</a:t>
            </a:r>
          </a:p>
          <a:p>
            <a:pPr lvl="0"/>
            <a:r>
              <a:rPr lang="tr-TR" sz="4000" b="1" u="sng" dirty="0">
                <a:solidFill>
                  <a:srgbClr val="FF0000"/>
                </a:solidFill>
              </a:rPr>
              <a:t>Proje </a:t>
            </a:r>
            <a:r>
              <a:rPr lang="tr-TR" sz="4000" b="1" u="sng" dirty="0" smtClean="0">
                <a:solidFill>
                  <a:srgbClr val="FF0000"/>
                </a:solidFill>
              </a:rPr>
              <a:t>Ortakları: </a:t>
            </a:r>
          </a:p>
          <a:p>
            <a:pPr lvl="0"/>
            <a:r>
              <a:rPr lang="tr-TR" sz="3000" b="1" dirty="0" smtClean="0">
                <a:solidFill>
                  <a:srgbClr val="0070C0"/>
                </a:solidFill>
              </a:rPr>
              <a:t>Korgan Anadolu İmam Hatip Lisesi</a:t>
            </a:r>
          </a:p>
          <a:p>
            <a:pPr lvl="0"/>
            <a:r>
              <a:rPr lang="tr-TR" sz="3000" b="1" dirty="0" smtClean="0">
                <a:solidFill>
                  <a:srgbClr val="0070C0"/>
                </a:solidFill>
              </a:rPr>
              <a:t>Korgan Mesleki ve Teknik Anadolu Lisesi</a:t>
            </a:r>
          </a:p>
          <a:p>
            <a:pPr lvl="0"/>
            <a:r>
              <a:rPr lang="tr-TR" sz="3000" b="1" dirty="0" smtClean="0">
                <a:solidFill>
                  <a:srgbClr val="0070C0"/>
                </a:solidFill>
              </a:rPr>
              <a:t>Korgan </a:t>
            </a:r>
            <a:r>
              <a:rPr lang="tr-TR" sz="3000" b="1" dirty="0" err="1" smtClean="0">
                <a:solidFill>
                  <a:srgbClr val="0070C0"/>
                </a:solidFill>
              </a:rPr>
              <a:t>Tepealan</a:t>
            </a:r>
            <a:r>
              <a:rPr lang="tr-TR" sz="3000" b="1" dirty="0" smtClean="0">
                <a:solidFill>
                  <a:srgbClr val="0070C0"/>
                </a:solidFill>
              </a:rPr>
              <a:t> ÇPA Lisesi</a:t>
            </a:r>
          </a:p>
          <a:p>
            <a:pPr lvl="0"/>
            <a:r>
              <a:rPr lang="tr-TR" sz="3000" b="1" dirty="0" err="1" smtClean="0">
                <a:solidFill>
                  <a:srgbClr val="0070C0"/>
                </a:solidFill>
              </a:rPr>
              <a:t>Berufsförderungsinstitut</a:t>
            </a:r>
            <a:r>
              <a:rPr lang="tr-TR" sz="3000" b="1" dirty="0" smtClean="0">
                <a:solidFill>
                  <a:srgbClr val="0070C0"/>
                </a:solidFill>
              </a:rPr>
              <a:t> Wien (Avusturya)</a:t>
            </a:r>
          </a:p>
          <a:p>
            <a:pPr lvl="0"/>
            <a:r>
              <a:rPr lang="tr-TR" sz="3000" b="1" dirty="0" err="1" smtClean="0">
                <a:solidFill>
                  <a:srgbClr val="0070C0"/>
                </a:solidFill>
              </a:rPr>
              <a:t>Vyssi</a:t>
            </a:r>
            <a:r>
              <a:rPr lang="tr-TR" sz="3000" b="1" dirty="0" smtClean="0">
                <a:solidFill>
                  <a:srgbClr val="0070C0"/>
                </a:solidFill>
              </a:rPr>
              <a:t> </a:t>
            </a:r>
            <a:r>
              <a:rPr lang="tr-TR" sz="3000" b="1" dirty="0" err="1" smtClean="0">
                <a:solidFill>
                  <a:srgbClr val="0070C0"/>
                </a:solidFill>
              </a:rPr>
              <a:t>Odborna</a:t>
            </a:r>
            <a:r>
              <a:rPr lang="tr-TR" sz="3000" b="1" dirty="0" smtClean="0">
                <a:solidFill>
                  <a:srgbClr val="0070C0"/>
                </a:solidFill>
              </a:rPr>
              <a:t> </a:t>
            </a:r>
            <a:r>
              <a:rPr lang="tr-TR" sz="3000" b="1" dirty="0" err="1" smtClean="0">
                <a:solidFill>
                  <a:srgbClr val="0070C0"/>
                </a:solidFill>
              </a:rPr>
              <a:t>Skola</a:t>
            </a:r>
            <a:r>
              <a:rPr lang="tr-TR" sz="3000" b="1" dirty="0" smtClean="0">
                <a:solidFill>
                  <a:srgbClr val="0070C0"/>
                </a:solidFill>
              </a:rPr>
              <a:t> </a:t>
            </a:r>
            <a:r>
              <a:rPr lang="tr-TR" sz="3000" b="1" dirty="0" err="1" smtClean="0">
                <a:solidFill>
                  <a:srgbClr val="0070C0"/>
                </a:solidFill>
              </a:rPr>
              <a:t>Geaficka</a:t>
            </a:r>
            <a:r>
              <a:rPr lang="tr-TR" sz="3000" b="1" dirty="0" smtClean="0">
                <a:solidFill>
                  <a:srgbClr val="0070C0"/>
                </a:solidFill>
              </a:rPr>
              <a:t> </a:t>
            </a:r>
            <a:r>
              <a:rPr lang="tr-TR" sz="3000" b="1" dirty="0" err="1" smtClean="0">
                <a:solidFill>
                  <a:srgbClr val="0070C0"/>
                </a:solidFill>
              </a:rPr>
              <a:t>Hellichova</a:t>
            </a:r>
            <a:r>
              <a:rPr lang="tr-TR" sz="3000" b="1" dirty="0" smtClean="0">
                <a:solidFill>
                  <a:srgbClr val="0070C0"/>
                </a:solidFill>
              </a:rPr>
              <a:t> (Çek Cumhuriyeti)</a:t>
            </a:r>
          </a:p>
        </p:txBody>
      </p:sp>
    </p:spTree>
    <p:extLst>
      <p:ext uri="{BB962C8B-B14F-4D97-AF65-F5344CB8AC3E}">
        <p14:creationId xmlns:p14="http://schemas.microsoft.com/office/powerpoint/2010/main" val="6000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74" y="482600"/>
            <a:ext cx="1896448" cy="128728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134" y="487361"/>
            <a:ext cx="2708882" cy="128252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491742"/>
            <a:ext cx="1278144" cy="1278144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176411" y="2042124"/>
            <a:ext cx="96947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4000" b="1" u="sng" dirty="0" smtClean="0">
                <a:solidFill>
                  <a:srgbClr val="FF0000"/>
                </a:solidFill>
              </a:rPr>
              <a:t>Proje Hedef Kitlesi: </a:t>
            </a:r>
          </a:p>
          <a:p>
            <a:pPr lvl="0" algn="ctr"/>
            <a:r>
              <a:rPr lang="tr-TR" sz="3000" b="1" dirty="0">
                <a:solidFill>
                  <a:srgbClr val="0070C0"/>
                </a:solidFill>
              </a:rPr>
              <a:t>Korgan Anadolu İmam Hatip </a:t>
            </a:r>
            <a:r>
              <a:rPr lang="tr-TR" sz="3000" b="1" dirty="0" smtClean="0">
                <a:solidFill>
                  <a:srgbClr val="0070C0"/>
                </a:solidFill>
              </a:rPr>
              <a:t>Lisesi,</a:t>
            </a:r>
            <a:endParaRPr lang="tr-TR" sz="3000" b="1" dirty="0">
              <a:solidFill>
                <a:srgbClr val="0070C0"/>
              </a:solidFill>
            </a:endParaRPr>
          </a:p>
          <a:p>
            <a:pPr lvl="0" algn="ctr"/>
            <a:r>
              <a:rPr lang="tr-TR" sz="3000" b="1" dirty="0">
                <a:solidFill>
                  <a:srgbClr val="0070C0"/>
                </a:solidFill>
              </a:rPr>
              <a:t>Korgan Mesleki ve Teknik Anadolu </a:t>
            </a:r>
            <a:r>
              <a:rPr lang="tr-TR" sz="3000" b="1" dirty="0" smtClean="0">
                <a:solidFill>
                  <a:srgbClr val="0070C0"/>
                </a:solidFill>
              </a:rPr>
              <a:t>Lisesi,</a:t>
            </a:r>
            <a:endParaRPr lang="tr-TR" sz="3000" b="1" dirty="0">
              <a:solidFill>
                <a:srgbClr val="0070C0"/>
              </a:solidFill>
            </a:endParaRPr>
          </a:p>
          <a:p>
            <a:pPr lvl="0" algn="ctr"/>
            <a:r>
              <a:rPr lang="tr-TR" sz="3000" b="1" dirty="0">
                <a:solidFill>
                  <a:srgbClr val="0070C0"/>
                </a:solidFill>
              </a:rPr>
              <a:t>Korgan </a:t>
            </a:r>
            <a:r>
              <a:rPr lang="tr-TR" sz="3000" b="1" dirty="0" err="1">
                <a:solidFill>
                  <a:srgbClr val="0070C0"/>
                </a:solidFill>
              </a:rPr>
              <a:t>Tepealan</a:t>
            </a:r>
            <a:r>
              <a:rPr lang="tr-TR" sz="3000" b="1" dirty="0">
                <a:solidFill>
                  <a:srgbClr val="0070C0"/>
                </a:solidFill>
              </a:rPr>
              <a:t> ÇPA </a:t>
            </a:r>
            <a:r>
              <a:rPr lang="tr-TR" sz="3000" b="1" dirty="0" smtClean="0">
                <a:solidFill>
                  <a:srgbClr val="0070C0"/>
                </a:solidFill>
              </a:rPr>
              <a:t>Lisesi’nden </a:t>
            </a:r>
          </a:p>
          <a:p>
            <a:pPr lvl="0" algn="ctr"/>
            <a:r>
              <a:rPr lang="tr-TR" sz="3000" b="1" dirty="0" smtClean="0">
                <a:solidFill>
                  <a:srgbClr val="0070C0"/>
                </a:solidFill>
              </a:rPr>
              <a:t>30 öğretmen ve idareci</a:t>
            </a:r>
            <a:endParaRPr lang="tr-TR" sz="3000" b="1" dirty="0">
              <a:solidFill>
                <a:srgbClr val="0070C0"/>
              </a:solidFill>
            </a:endParaRPr>
          </a:p>
          <a:p>
            <a:pPr lvl="0" algn="ctr"/>
            <a:endParaRPr lang="tr-TR" sz="4000" b="1" u="sng" dirty="0" smtClean="0">
              <a:solidFill>
                <a:srgbClr val="FF0000"/>
              </a:solidFill>
            </a:endParaRPr>
          </a:p>
          <a:p>
            <a:pPr lvl="0" algn="ctr"/>
            <a:r>
              <a:rPr lang="tr-TR" sz="4000" b="1" u="sng" dirty="0" smtClean="0">
                <a:solidFill>
                  <a:srgbClr val="FF0000"/>
                </a:solidFill>
              </a:rPr>
              <a:t>Projenin Bütçesi: </a:t>
            </a:r>
          </a:p>
          <a:p>
            <a:pPr lvl="0" algn="ctr"/>
            <a:r>
              <a:rPr lang="tr-TR" sz="4000" b="1" u="sng" dirty="0" smtClean="0">
                <a:solidFill>
                  <a:srgbClr val="0070C0"/>
                </a:solidFill>
              </a:rPr>
              <a:t>40.605,00 EURO</a:t>
            </a:r>
            <a:endParaRPr lang="tr-TR" sz="4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74" y="482600"/>
            <a:ext cx="1896448" cy="128728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134" y="487361"/>
            <a:ext cx="2708882" cy="128252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491742"/>
            <a:ext cx="1278144" cy="127814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22874" y="2050590"/>
            <a:ext cx="1066414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000" b="1" u="sng" dirty="0" smtClean="0">
                <a:solidFill>
                  <a:srgbClr val="FF0000"/>
                </a:solidFill>
              </a:rPr>
              <a:t>Projenin </a:t>
            </a:r>
            <a:r>
              <a:rPr lang="tr-TR" sz="5000" b="1" u="sng" dirty="0" err="1" smtClean="0">
                <a:solidFill>
                  <a:srgbClr val="FF0000"/>
                </a:solidFill>
              </a:rPr>
              <a:t>Amacları</a:t>
            </a:r>
            <a:r>
              <a:rPr lang="tr-TR" sz="5000" b="1" dirty="0" smtClean="0">
                <a:solidFill>
                  <a:srgbClr val="FF0000"/>
                </a:solidFill>
              </a:rPr>
              <a:t>:</a:t>
            </a:r>
            <a:endParaRPr lang="tr-TR" sz="5000" b="1" dirty="0">
              <a:solidFill>
                <a:srgbClr val="FF0000"/>
              </a:solidFill>
            </a:endParaRPr>
          </a:p>
          <a:p>
            <a:pPr lvl="0"/>
            <a:r>
              <a:rPr lang="tr-TR" b="1" dirty="0" smtClean="0">
                <a:solidFill>
                  <a:srgbClr val="0070C0"/>
                </a:solidFill>
              </a:rPr>
              <a:t>* Mesleki eğitimde kalite güvencesi ile ilgili farkındalık ve bilginin artırılması.</a:t>
            </a:r>
          </a:p>
          <a:p>
            <a:pPr lvl="0"/>
            <a:r>
              <a:rPr lang="tr-TR" b="1" dirty="0" smtClean="0">
                <a:solidFill>
                  <a:srgbClr val="0070C0"/>
                </a:solidFill>
              </a:rPr>
              <a:t>* Kalite yönetim model ve göstergelerinin  incelenmesi.</a:t>
            </a:r>
          </a:p>
          <a:p>
            <a:pPr lvl="0"/>
            <a:r>
              <a:rPr lang="tr-TR" b="1" dirty="0" smtClean="0">
                <a:solidFill>
                  <a:srgbClr val="0070C0"/>
                </a:solidFill>
              </a:rPr>
              <a:t>* Mesleki eğitimde kalite döngüsü süreçlerinin incelenmesi.</a:t>
            </a:r>
          </a:p>
          <a:p>
            <a:pPr lvl="0"/>
            <a:r>
              <a:rPr lang="tr-TR" b="1" dirty="0" smtClean="0">
                <a:solidFill>
                  <a:srgbClr val="0070C0"/>
                </a:solidFill>
              </a:rPr>
              <a:t>* İş tabanlı öğrenmeye yönelik geliştirilen kalite güvencelerinin incelenmesi.</a:t>
            </a:r>
          </a:p>
          <a:p>
            <a:pPr lvl="0"/>
            <a:r>
              <a:rPr lang="tr-TR" b="1" dirty="0" smtClean="0">
                <a:solidFill>
                  <a:srgbClr val="0070C0"/>
                </a:solidFill>
              </a:rPr>
              <a:t> 	---Ayrıca sektör yelpazesi dar ve istihdam olanakları oldukça sınırlı olan </a:t>
            </a:r>
          </a:p>
          <a:p>
            <a:pPr lvl="0"/>
            <a:r>
              <a:rPr lang="tr-TR" b="1" dirty="0" smtClean="0">
                <a:solidFill>
                  <a:srgbClr val="0070C0"/>
                </a:solidFill>
              </a:rPr>
              <a:t>Korgan ve Ordu’da işgücü piyasalarının belirlenen en temel sorunu; ilgili sektöre uygun yeterli sayıda, nitelikli elemen bulunamamasıdır. Mesleki ve teknik eğitim veren kurumlarla ilgili sektör arasında sistematik ve verimli bir ilişkinin olmaması, bu sorunun esas sebebini oluşturmaktadır.</a:t>
            </a:r>
          </a:p>
          <a:p>
            <a:pPr lvl="0"/>
            <a:r>
              <a:rPr lang="tr-TR" b="1" dirty="0">
                <a:solidFill>
                  <a:srgbClr val="0070C0"/>
                </a:solidFill>
              </a:rPr>
              <a:t>	</a:t>
            </a:r>
            <a:r>
              <a:rPr lang="tr-TR" b="1" dirty="0" smtClean="0">
                <a:solidFill>
                  <a:srgbClr val="0070C0"/>
                </a:solidFill>
              </a:rPr>
              <a:t>---İşgücü talebi zaten çok düşükken, işgücü arzının da istenen kalitede olmaması ilimizde yürütülen mesleki eğitim faaliyetlerinin varlığının sorgulanmasına neden olmaktadır. Bu bağlamda, ilçemizdeki mesleki ve teknik eğitim </a:t>
            </a:r>
            <a:r>
              <a:rPr lang="tr-TR" b="1" dirty="0">
                <a:solidFill>
                  <a:srgbClr val="0070C0"/>
                </a:solidFill>
              </a:rPr>
              <a:t>veren </a:t>
            </a:r>
            <a:r>
              <a:rPr lang="tr-TR" b="1" dirty="0" smtClean="0">
                <a:solidFill>
                  <a:srgbClr val="0070C0"/>
                </a:solidFill>
              </a:rPr>
              <a:t>kurumların öğretmen ve idarecilerini benchmarking </a:t>
            </a:r>
            <a:r>
              <a:rPr lang="tr-TR" b="1" dirty="0">
                <a:solidFill>
                  <a:srgbClr val="0070C0"/>
                </a:solidFill>
              </a:rPr>
              <a:t>(kalite kıyaslama) </a:t>
            </a:r>
            <a:r>
              <a:rPr lang="tr-TR" b="1" dirty="0" smtClean="0">
                <a:solidFill>
                  <a:srgbClr val="0070C0"/>
                </a:solidFill>
              </a:rPr>
              <a:t>metodu yoluyla Avrupa’da eğitim almalarına karar vererek bu projeyi hazırlayarak Türkiye Ulusal Ajansına sunduk.  </a:t>
            </a:r>
          </a:p>
        </p:txBody>
      </p:sp>
    </p:spTree>
    <p:extLst>
      <p:ext uri="{BB962C8B-B14F-4D97-AF65-F5344CB8AC3E}">
        <p14:creationId xmlns:p14="http://schemas.microsoft.com/office/powerpoint/2010/main" val="12169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74" y="482600"/>
            <a:ext cx="1896448" cy="128728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134" y="487361"/>
            <a:ext cx="2708882" cy="128252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491742"/>
            <a:ext cx="1278144" cy="127814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178208" y="2090504"/>
            <a:ext cx="10041403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3200" b="1" u="sng" dirty="0" smtClean="0">
                <a:solidFill>
                  <a:srgbClr val="FF0000"/>
                </a:solidFill>
              </a:rPr>
              <a:t>Projenin Eğitim İçerikleri</a:t>
            </a:r>
            <a:r>
              <a:rPr lang="tr-TR" sz="3200" b="1" dirty="0" smtClean="0">
                <a:solidFill>
                  <a:srgbClr val="FF0000"/>
                </a:solidFill>
              </a:rPr>
              <a:t>:</a:t>
            </a:r>
          </a:p>
          <a:p>
            <a:pPr lvl="0" algn="ctr"/>
            <a:endParaRPr lang="tr-TR" sz="3200" b="1" dirty="0" smtClean="0">
              <a:solidFill>
                <a:srgbClr val="FF0000"/>
              </a:solidFill>
            </a:endParaRPr>
          </a:p>
          <a:p>
            <a:pPr lvl="0"/>
            <a:r>
              <a:rPr lang="tr-TR" sz="2400" b="1" dirty="0" smtClean="0">
                <a:solidFill>
                  <a:srgbClr val="0070C0"/>
                </a:solidFill>
              </a:rPr>
              <a:t>* EQAVET Kalite döngüsünün aşamaları eğitimi ve teknik ziyaretler.</a:t>
            </a:r>
          </a:p>
          <a:p>
            <a:pPr lvl="0"/>
            <a:r>
              <a:rPr lang="tr-TR" sz="2400" b="1" dirty="0" smtClean="0">
                <a:solidFill>
                  <a:srgbClr val="0070C0"/>
                </a:solidFill>
              </a:rPr>
              <a:t>* Avrupa kalite güvence referans çerçevesi ve mesleki eğitim ve </a:t>
            </a:r>
          </a:p>
          <a:p>
            <a:pPr lvl="0"/>
            <a:r>
              <a:rPr lang="tr-TR" sz="2400" b="1" dirty="0" smtClean="0">
                <a:solidFill>
                  <a:srgbClr val="0070C0"/>
                </a:solidFill>
              </a:rPr>
              <a:t>öğretimde ortak kalite güvencesi çerçevesi eğitimi ve teknik ziyaretler.</a:t>
            </a:r>
          </a:p>
          <a:p>
            <a:pPr lvl="0"/>
            <a:r>
              <a:rPr lang="tr-TR" sz="2400" b="1" dirty="0" smtClean="0">
                <a:solidFill>
                  <a:srgbClr val="0070C0"/>
                </a:solidFill>
              </a:rPr>
              <a:t>* Benchmarking (kalite kıyaslama) metodu konusunda atölye çalışmaları.</a:t>
            </a:r>
          </a:p>
          <a:p>
            <a:pPr lvl="0"/>
            <a:r>
              <a:rPr lang="tr-TR" sz="2400" b="1" dirty="0" smtClean="0">
                <a:solidFill>
                  <a:srgbClr val="0070C0"/>
                </a:solidFill>
              </a:rPr>
              <a:t>* İş tabanlı öğrenmeye yönelik kalite güvenceleri geliştirmek için </a:t>
            </a:r>
          </a:p>
          <a:p>
            <a:pPr lvl="0"/>
            <a:r>
              <a:rPr lang="tr-TR" sz="2400" b="1" dirty="0" smtClean="0">
                <a:solidFill>
                  <a:srgbClr val="0070C0"/>
                </a:solidFill>
              </a:rPr>
              <a:t>atölye çalışmaları.</a:t>
            </a:r>
          </a:p>
          <a:p>
            <a:pPr lvl="0"/>
            <a:r>
              <a:rPr lang="tr-TR" sz="2400" b="1" dirty="0" smtClean="0">
                <a:solidFill>
                  <a:srgbClr val="0070C0"/>
                </a:solidFill>
              </a:rPr>
              <a:t>* Değerlendirme toplantıları.</a:t>
            </a:r>
          </a:p>
          <a:p>
            <a:pPr lvl="0"/>
            <a:r>
              <a:rPr lang="tr-TR" sz="2400" b="1" dirty="0" smtClean="0">
                <a:solidFill>
                  <a:srgbClr val="0070C0"/>
                </a:solidFill>
              </a:rPr>
              <a:t>* Sertifika alınması… </a:t>
            </a:r>
            <a:endParaRPr lang="tr-T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74" y="482600"/>
            <a:ext cx="1896448" cy="128728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134" y="487361"/>
            <a:ext cx="2708882" cy="128252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491742"/>
            <a:ext cx="1278144" cy="127814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604" y="2520051"/>
            <a:ext cx="9321592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74" y="482600"/>
            <a:ext cx="1896448" cy="128728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134" y="487361"/>
            <a:ext cx="2708882" cy="128252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491742"/>
            <a:ext cx="1278144" cy="12781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164" y="1950140"/>
            <a:ext cx="8755272" cy="366634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108" y="5616482"/>
            <a:ext cx="923014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blet">
  <a:themeElements>
    <a:clrScheme name="Açık Tonlar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Tablet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able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TM04033929[[fn=Tablet]]</Template>
  <TotalTime>189</TotalTime>
  <Words>195</Words>
  <Application>Microsoft Office PowerPoint</Application>
  <PresentationFormat>Geniş ekran</PresentationFormat>
  <Paragraphs>42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Calisto MT</vt:lpstr>
      <vt:lpstr>Trebuchet MS</vt:lpstr>
      <vt:lpstr>Wingdings 2</vt:lpstr>
      <vt:lpstr>Tablet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ercan</dc:creator>
  <cp:lastModifiedBy>ercan</cp:lastModifiedBy>
  <cp:revision>32</cp:revision>
  <dcterms:created xsi:type="dcterms:W3CDTF">2016-02-27T22:53:44Z</dcterms:created>
  <dcterms:modified xsi:type="dcterms:W3CDTF">2016-02-29T21:25:06Z</dcterms:modified>
</cp:coreProperties>
</file>