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66" r:id="rId5"/>
    <p:sldId id="300" r:id="rId6"/>
    <p:sldId id="259" r:id="rId7"/>
    <p:sldId id="260" r:id="rId8"/>
    <p:sldId id="261" r:id="rId9"/>
    <p:sldId id="262" r:id="rId10"/>
    <p:sldId id="263" r:id="rId11"/>
    <p:sldId id="265" r:id="rId12"/>
    <p:sldId id="264" r:id="rId13"/>
    <p:sldId id="267" r:id="rId14"/>
    <p:sldId id="268" r:id="rId15"/>
    <p:sldId id="271" r:id="rId16"/>
    <p:sldId id="272" r:id="rId17"/>
    <p:sldId id="273" r:id="rId18"/>
    <p:sldId id="269" r:id="rId19"/>
    <p:sldId id="274" r:id="rId20"/>
    <p:sldId id="270"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at SEZGIN" initials="B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6619" autoAdjust="0"/>
  </p:normalViewPr>
  <p:slideViewPr>
    <p:cSldViewPr>
      <p:cViewPr varScale="1">
        <p:scale>
          <a:sx n="63" d="100"/>
          <a:sy n="63" d="100"/>
        </p:scale>
        <p:origin x="-14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7BF4F-8593-428F-BCC8-CDFFE3EA95A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EAAA9A59-48E6-478C-A7F5-A9A795413C59}">
      <dgm:prSet/>
      <dgm:spPr/>
      <dgm:t>
        <a:bodyPr/>
        <a:lstStyle/>
        <a:p>
          <a:pPr rtl="0"/>
          <a:r>
            <a:rPr lang="tr-TR" b="1" dirty="0" smtClean="0">
              <a:solidFill>
                <a:schemeClr val="tx1"/>
              </a:solidFill>
            </a:rPr>
            <a:t>Örnek : 100 TL Bağış (Gelir) veya 100 TL (Gider) kaydederken tarihini 2010 veya 2001 ,2015 yazarsak Tefbis işletim sistemi bu hesaplamayı  ekranlara yansıtmayacaktır. Çünkü sistemimiz 2011 yılından itibaren günümüze kadar kaydedilen kayıt tarihlerini hesaplamaktadır.</a:t>
          </a:r>
          <a:endParaRPr lang="tr-TR" b="1" dirty="0">
            <a:solidFill>
              <a:schemeClr val="tx1"/>
            </a:solidFill>
          </a:endParaRPr>
        </a:p>
      </dgm:t>
    </dgm:pt>
    <dgm:pt modelId="{9E708912-709D-433C-9016-1C2AB4E1B106}" type="parTrans" cxnId="{AC423506-E9EE-43EA-A186-9FB1449BDC7D}">
      <dgm:prSet/>
      <dgm:spPr/>
      <dgm:t>
        <a:bodyPr/>
        <a:lstStyle/>
        <a:p>
          <a:endParaRPr lang="tr-TR"/>
        </a:p>
      </dgm:t>
    </dgm:pt>
    <dgm:pt modelId="{53AD4A6C-2D28-4D2F-94BF-DD19F8612E27}" type="sibTrans" cxnId="{AC423506-E9EE-43EA-A186-9FB1449BDC7D}">
      <dgm:prSet/>
      <dgm:spPr/>
      <dgm:t>
        <a:bodyPr/>
        <a:lstStyle/>
        <a:p>
          <a:endParaRPr lang="tr-TR"/>
        </a:p>
      </dgm:t>
    </dgm:pt>
    <dgm:pt modelId="{48C49B0C-7E60-4C3A-A96F-CFD20EC797C7}">
      <dgm:prSet/>
      <dgm:spPr/>
      <dgm:t>
        <a:bodyPr/>
        <a:lstStyle/>
        <a:p>
          <a:pPr algn="l" rtl="0"/>
          <a:r>
            <a:rPr lang="tr-TR" b="1" dirty="0" smtClean="0">
              <a:solidFill>
                <a:schemeClr val="tx1"/>
              </a:solidFill>
            </a:rPr>
            <a:t>         TEFBİS sistemine  veri  girişlerinde  gelir veya gider işlemi işlenirken evrakın/işlemin tarihine dikkat edilmelidir. </a:t>
          </a:r>
        </a:p>
        <a:p>
          <a:pPr algn="l" rtl="0"/>
          <a:r>
            <a:rPr lang="tr-TR" b="1" dirty="0" smtClean="0">
              <a:solidFill>
                <a:schemeClr val="tx1"/>
              </a:solidFill>
            </a:rPr>
            <a:t>         Yanlış tarih girişi yapıldığı takdirde, bu tarih yanlışlığı TEFBİS sisteminde hesaplamalarımızda yanlışlığa sebep olmaktadır. </a:t>
          </a:r>
        </a:p>
        <a:p>
          <a:pPr algn="l" rtl="0"/>
          <a:r>
            <a:rPr lang="tr-TR" b="1" dirty="0" smtClean="0">
              <a:solidFill>
                <a:schemeClr val="tx1"/>
              </a:solidFill>
            </a:rPr>
            <a:t>         Bu durum hesaplarınızın denkliğinin bozulmasına da hata verir.</a:t>
          </a:r>
          <a:endParaRPr lang="tr-TR" b="1" dirty="0">
            <a:solidFill>
              <a:schemeClr val="tx1"/>
            </a:solidFill>
          </a:endParaRPr>
        </a:p>
      </dgm:t>
    </dgm:pt>
    <dgm:pt modelId="{DE2B28B4-9EE4-4D6B-9107-A402805AA045}" type="sibTrans" cxnId="{776E2042-2908-433F-86B3-23869EB6521D}">
      <dgm:prSet/>
      <dgm:spPr/>
      <dgm:t>
        <a:bodyPr/>
        <a:lstStyle/>
        <a:p>
          <a:endParaRPr lang="tr-TR"/>
        </a:p>
      </dgm:t>
    </dgm:pt>
    <dgm:pt modelId="{1391C795-05E5-4D47-A852-3A9A608134F1}" type="parTrans" cxnId="{776E2042-2908-433F-86B3-23869EB6521D}">
      <dgm:prSet/>
      <dgm:spPr/>
      <dgm:t>
        <a:bodyPr/>
        <a:lstStyle/>
        <a:p>
          <a:endParaRPr lang="tr-TR"/>
        </a:p>
      </dgm:t>
    </dgm:pt>
    <dgm:pt modelId="{C6B02764-2378-43BD-8AB1-B5D0C8544313}" type="pres">
      <dgm:prSet presAssocID="{9DE7BF4F-8593-428F-BCC8-CDFFE3EA95A7}" presName="Name0" presStyleCnt="0">
        <dgm:presLayoutVars>
          <dgm:dir/>
          <dgm:animLvl val="lvl"/>
          <dgm:resizeHandles val="exact"/>
        </dgm:presLayoutVars>
      </dgm:prSet>
      <dgm:spPr/>
      <dgm:t>
        <a:bodyPr/>
        <a:lstStyle/>
        <a:p>
          <a:endParaRPr lang="tr-TR"/>
        </a:p>
      </dgm:t>
    </dgm:pt>
    <dgm:pt modelId="{603E8DEE-9C9E-4E66-8667-3FB66BC50CC6}" type="pres">
      <dgm:prSet presAssocID="{EAAA9A59-48E6-478C-A7F5-A9A795413C59}" presName="boxAndChildren" presStyleCnt="0"/>
      <dgm:spPr/>
      <dgm:t>
        <a:bodyPr/>
        <a:lstStyle/>
        <a:p>
          <a:endParaRPr lang="tr-TR"/>
        </a:p>
      </dgm:t>
    </dgm:pt>
    <dgm:pt modelId="{769C912B-586C-41B3-B4CA-0CA26081E0F9}" type="pres">
      <dgm:prSet presAssocID="{EAAA9A59-48E6-478C-A7F5-A9A795413C59}" presName="parentTextBox" presStyleLbl="node1" presStyleIdx="0" presStyleCnt="2"/>
      <dgm:spPr/>
      <dgm:t>
        <a:bodyPr/>
        <a:lstStyle/>
        <a:p>
          <a:endParaRPr lang="tr-TR"/>
        </a:p>
      </dgm:t>
    </dgm:pt>
    <dgm:pt modelId="{305F08E4-499A-455B-A22E-2239546E9F8C}" type="pres">
      <dgm:prSet presAssocID="{DE2B28B4-9EE4-4D6B-9107-A402805AA045}" presName="sp" presStyleCnt="0"/>
      <dgm:spPr/>
      <dgm:t>
        <a:bodyPr/>
        <a:lstStyle/>
        <a:p>
          <a:endParaRPr lang="tr-TR"/>
        </a:p>
      </dgm:t>
    </dgm:pt>
    <dgm:pt modelId="{94952546-5B83-4ADB-82B0-91AC51D9CA71}" type="pres">
      <dgm:prSet presAssocID="{48C49B0C-7E60-4C3A-A96F-CFD20EC797C7}" presName="arrowAndChildren" presStyleCnt="0"/>
      <dgm:spPr/>
      <dgm:t>
        <a:bodyPr/>
        <a:lstStyle/>
        <a:p>
          <a:endParaRPr lang="tr-TR"/>
        </a:p>
      </dgm:t>
    </dgm:pt>
    <dgm:pt modelId="{57BE83FB-CD6D-43C8-87D5-60A627F36277}" type="pres">
      <dgm:prSet presAssocID="{48C49B0C-7E60-4C3A-A96F-CFD20EC797C7}" presName="parentTextArrow" presStyleLbl="node1" presStyleIdx="1" presStyleCnt="2"/>
      <dgm:spPr/>
      <dgm:t>
        <a:bodyPr/>
        <a:lstStyle/>
        <a:p>
          <a:endParaRPr lang="tr-TR"/>
        </a:p>
      </dgm:t>
    </dgm:pt>
  </dgm:ptLst>
  <dgm:cxnLst>
    <dgm:cxn modelId="{3235C5B7-6C0C-437E-967C-B6B74EED5B31}" type="presOf" srcId="{48C49B0C-7E60-4C3A-A96F-CFD20EC797C7}" destId="{57BE83FB-CD6D-43C8-87D5-60A627F36277}" srcOrd="0" destOrd="0" presId="urn:microsoft.com/office/officeart/2005/8/layout/process4"/>
    <dgm:cxn modelId="{D40D5A0A-398F-4DED-BD5B-E2E2E10149EB}" type="presOf" srcId="{EAAA9A59-48E6-478C-A7F5-A9A795413C59}" destId="{769C912B-586C-41B3-B4CA-0CA26081E0F9}" srcOrd="0" destOrd="0" presId="urn:microsoft.com/office/officeart/2005/8/layout/process4"/>
    <dgm:cxn modelId="{34BCD63E-FD37-4305-988E-4AABB4F7E949}" type="presOf" srcId="{9DE7BF4F-8593-428F-BCC8-CDFFE3EA95A7}" destId="{C6B02764-2378-43BD-8AB1-B5D0C8544313}" srcOrd="0" destOrd="0" presId="urn:microsoft.com/office/officeart/2005/8/layout/process4"/>
    <dgm:cxn modelId="{776E2042-2908-433F-86B3-23869EB6521D}" srcId="{9DE7BF4F-8593-428F-BCC8-CDFFE3EA95A7}" destId="{48C49B0C-7E60-4C3A-A96F-CFD20EC797C7}" srcOrd="0" destOrd="0" parTransId="{1391C795-05E5-4D47-A852-3A9A608134F1}" sibTransId="{DE2B28B4-9EE4-4D6B-9107-A402805AA045}"/>
    <dgm:cxn modelId="{AC423506-E9EE-43EA-A186-9FB1449BDC7D}" srcId="{9DE7BF4F-8593-428F-BCC8-CDFFE3EA95A7}" destId="{EAAA9A59-48E6-478C-A7F5-A9A795413C59}" srcOrd="1" destOrd="0" parTransId="{9E708912-709D-433C-9016-1C2AB4E1B106}" sibTransId="{53AD4A6C-2D28-4D2F-94BF-DD19F8612E27}"/>
    <dgm:cxn modelId="{6C270FFE-1566-4CA7-9A71-ABDEAD589EC6}" type="presParOf" srcId="{C6B02764-2378-43BD-8AB1-B5D0C8544313}" destId="{603E8DEE-9C9E-4E66-8667-3FB66BC50CC6}" srcOrd="0" destOrd="0" presId="urn:microsoft.com/office/officeart/2005/8/layout/process4"/>
    <dgm:cxn modelId="{B981A256-B3A0-4173-8366-CFD3771E56FF}" type="presParOf" srcId="{603E8DEE-9C9E-4E66-8667-3FB66BC50CC6}" destId="{769C912B-586C-41B3-B4CA-0CA26081E0F9}" srcOrd="0" destOrd="0" presId="urn:microsoft.com/office/officeart/2005/8/layout/process4"/>
    <dgm:cxn modelId="{1104E74B-DB2A-4F54-A7E9-B7F4BBFDC4F1}" type="presParOf" srcId="{C6B02764-2378-43BD-8AB1-B5D0C8544313}" destId="{305F08E4-499A-455B-A22E-2239546E9F8C}" srcOrd="1" destOrd="0" presId="urn:microsoft.com/office/officeart/2005/8/layout/process4"/>
    <dgm:cxn modelId="{5405F3A3-BFB7-4FEF-A536-23C0AAE5A4CF}" type="presParOf" srcId="{C6B02764-2378-43BD-8AB1-B5D0C8544313}" destId="{94952546-5B83-4ADB-82B0-91AC51D9CA71}" srcOrd="2" destOrd="0" presId="urn:microsoft.com/office/officeart/2005/8/layout/process4"/>
    <dgm:cxn modelId="{18E6B173-59CF-4B9E-B6DA-3285A6EFA294}" type="presParOf" srcId="{94952546-5B83-4ADB-82B0-91AC51D9CA71}" destId="{57BE83FB-CD6D-43C8-87D5-60A627F3627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9C912B-586C-41B3-B4CA-0CA26081E0F9}">
      <dsp:nvSpPr>
        <dsp:cNvPr id="0" name=""/>
        <dsp:cNvSpPr/>
      </dsp:nvSpPr>
      <dsp:spPr>
        <a:xfrm>
          <a:off x="0" y="3303008"/>
          <a:ext cx="7552456" cy="2167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tx1"/>
              </a:solidFill>
            </a:rPr>
            <a:t>Örnek : 100 TL Bağış (Gelir) veya 100 TL (Gider) kaydederken tarihini 2010 veya 2001 ,2015 yazarsak Tefbis işletim sistemi bu hesaplamayı  ekranlara yansıtmayacaktır. Çünkü sistemimiz 2011 yılından itibaren günümüze kadar kaydedilen kayıt tarihlerini hesaplamaktadır.</a:t>
          </a:r>
          <a:endParaRPr lang="tr-TR" sz="1800" b="1" kern="1200" dirty="0">
            <a:solidFill>
              <a:schemeClr val="tx1"/>
            </a:solidFill>
          </a:endParaRPr>
        </a:p>
      </dsp:txBody>
      <dsp:txXfrm>
        <a:off x="0" y="3303008"/>
        <a:ext cx="7552456" cy="2167131"/>
      </dsp:txXfrm>
    </dsp:sp>
    <dsp:sp modelId="{57BE83FB-CD6D-43C8-87D5-60A627F36277}">
      <dsp:nvSpPr>
        <dsp:cNvPr id="0" name=""/>
        <dsp:cNvSpPr/>
      </dsp:nvSpPr>
      <dsp:spPr>
        <a:xfrm rot="10800000">
          <a:off x="0" y="2467"/>
          <a:ext cx="7552456" cy="33330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         TEFBİS sistemine  veri  girişlerinde  gelir veya gider işlemi işlenirken evrakın/işlemin tarihine dikkat edilmelidir. </a:t>
          </a:r>
        </a:p>
        <a:p>
          <a:pPr lvl="0" algn="l" defTabSz="800100" rtl="0">
            <a:lnSpc>
              <a:spcPct val="90000"/>
            </a:lnSpc>
            <a:spcBef>
              <a:spcPct val="0"/>
            </a:spcBef>
            <a:spcAft>
              <a:spcPct val="35000"/>
            </a:spcAft>
          </a:pPr>
          <a:r>
            <a:rPr lang="tr-TR" sz="1800" b="1" kern="1200" dirty="0" smtClean="0">
              <a:solidFill>
                <a:schemeClr val="tx1"/>
              </a:solidFill>
            </a:rPr>
            <a:t>         Yanlış tarih girişi yapıldığı takdirde, bu tarih yanlışlığı TEFBİS sisteminde hesaplamalarımızda yanlışlığa sebep olmaktadır. </a:t>
          </a:r>
        </a:p>
        <a:p>
          <a:pPr lvl="0" algn="l" defTabSz="800100" rtl="0">
            <a:lnSpc>
              <a:spcPct val="90000"/>
            </a:lnSpc>
            <a:spcBef>
              <a:spcPct val="0"/>
            </a:spcBef>
            <a:spcAft>
              <a:spcPct val="35000"/>
            </a:spcAft>
          </a:pPr>
          <a:r>
            <a:rPr lang="tr-TR" sz="1800" b="1" kern="1200" dirty="0" smtClean="0">
              <a:solidFill>
                <a:schemeClr val="tx1"/>
              </a:solidFill>
            </a:rPr>
            <a:t>         Bu durum hesaplarınızın denkliğinin bozulmasına da hata verir.</a:t>
          </a:r>
          <a:endParaRPr lang="tr-TR" sz="1800" b="1" kern="1200" dirty="0">
            <a:solidFill>
              <a:schemeClr val="tx1"/>
            </a:solidFill>
          </a:endParaRPr>
        </a:p>
      </dsp:txBody>
      <dsp:txXfrm rot="10800000">
        <a:off x="0" y="2467"/>
        <a:ext cx="7552456" cy="33330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50D6B-C42B-4D06-9E0B-A5470CCD76B5}" type="datetimeFigureOut">
              <a:rPr lang="tr-TR" smtClean="0"/>
              <a:pPr/>
              <a:t>11.1.2016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CCBFA-E856-4C95-BA75-4B049C31F609}" type="slidenum">
              <a:rPr lang="tr-TR" smtClean="0"/>
              <a:pPr/>
              <a:t>‹#›</a:t>
            </a:fld>
            <a:endParaRPr lang="tr-TR"/>
          </a:p>
        </p:txBody>
      </p:sp>
    </p:spTree>
    <p:extLst>
      <p:ext uri="{BB962C8B-B14F-4D97-AF65-F5344CB8AC3E}">
        <p14:creationId xmlns:p14="http://schemas.microsoft.com/office/powerpoint/2010/main" xmlns="" val="97122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solidFill>
                  <a:srgbClr val="FF0000"/>
                </a:solidFill>
              </a:rPr>
              <a:t>AKTARIM GELİRİ:</a:t>
            </a:r>
            <a:r>
              <a:rPr lang="tr-TR" dirty="0" smtClean="0"/>
              <a:t> ÖNÜMÜZDEKİ YIL İÇİN DİĞER KURUM VEYA KURULUŞLARDAN OKULUNUZA AKTARILMASI</a:t>
            </a:r>
            <a:r>
              <a:rPr lang="tr-TR" baseline="0" dirty="0" smtClean="0"/>
              <a:t> PLANLANAN PARA MİKTARI (İL MEM, İLÇE MEM VEYA DİĞER KURUM VEYA KURULUŞLAR</a:t>
            </a:r>
          </a:p>
          <a:p>
            <a:r>
              <a:rPr lang="tr-TR" b="1" baseline="0" dirty="0" smtClean="0"/>
              <a:t>KANTİN GELİRİ: </a:t>
            </a:r>
            <a:r>
              <a:rPr lang="tr-TR" b="0" baseline="0" dirty="0" smtClean="0"/>
              <a:t>KANTİNLİ OKULLAR NET GELİRLERİNİ DEĞİL PAY AKTARIMI İLE BİRLİKTE </a:t>
            </a:r>
            <a:r>
              <a:rPr lang="tr-TR" b="1" baseline="0" dirty="0" smtClean="0"/>
              <a:t>TOPLAM </a:t>
            </a:r>
            <a:r>
              <a:rPr lang="tr-TR" b="0" baseline="0" dirty="0" smtClean="0"/>
              <a:t>GELİRLERİNİ YAZACAKLAR</a:t>
            </a:r>
            <a:endParaRPr lang="tr-TR" b="1" dirty="0"/>
          </a:p>
        </p:txBody>
      </p:sp>
      <p:sp>
        <p:nvSpPr>
          <p:cNvPr id="4" name="Slayt Numarası Yer Tutucusu 3"/>
          <p:cNvSpPr>
            <a:spLocks noGrp="1"/>
          </p:cNvSpPr>
          <p:nvPr>
            <p:ph type="sldNum" sz="quarter" idx="10"/>
          </p:nvPr>
        </p:nvSpPr>
        <p:spPr/>
        <p:txBody>
          <a:bodyPr/>
          <a:lstStyle/>
          <a:p>
            <a:fld id="{FCECCBFA-E856-4C95-BA75-4B049C31F609}" type="slidenum">
              <a:rPr lang="tr-TR" smtClean="0"/>
              <a:pPr/>
              <a:t>12</a:t>
            </a:fld>
            <a:endParaRPr lang="tr-TR"/>
          </a:p>
        </p:txBody>
      </p:sp>
    </p:spTree>
    <p:extLst>
      <p:ext uri="{BB962C8B-B14F-4D97-AF65-F5344CB8AC3E}">
        <p14:creationId xmlns:p14="http://schemas.microsoft.com/office/powerpoint/2010/main" xmlns="" val="35611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22D6BDB-3F3D-4637-8734-C4FF3EA588C7}" type="datetime1">
              <a:rPr lang="tr-TR" smtClean="0"/>
              <a:pPr/>
              <a:t>11.1.2016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1564BF4-2D23-41B5-AB93-BA0E5E81C19E}"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4313273-CD4D-4C42-BFAA-C5A734ECAE78}"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5C47D0A-45B7-4B31-9BDF-21C643186AD6}"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E7F817B-3929-4F63-9E70-97ED0A4A9E83}" type="datetime1">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D674A08-1F1E-4254-A2BA-9ECDA1216E4A}" type="datetime1">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711EF62-539A-4E18-993D-D44AA49ECC72}" type="datetime1">
              <a:rPr lang="tr-TR" smtClean="0"/>
              <a:pPr/>
              <a:t>11.1.2016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BC98877-8A30-45DB-9C0E-1B5381C925AD}" type="datetime1">
              <a:rPr lang="tr-TR" smtClean="0"/>
              <a:pPr/>
              <a:t>11.1.2016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093ECAF-0EC9-485D-B680-24D5F31BAB89}" type="datetime1">
              <a:rPr lang="tr-TR" smtClean="0"/>
              <a:pPr/>
              <a:t>11.1.2016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4AFAF34-91BF-412B-8978-B7601C68E7A0}" type="datetime1">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20B1E14-CB94-4BBD-B8A5-0F76A2CC714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AFA3DB4-721F-4205-A8F6-21F6EDAAECDC}" type="datetime1">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820B1E14-CB94-4BBD-B8A5-0F76A2CC714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A77B50-7BB4-4E33-AE06-715DB816A52E}" type="datetime1">
              <a:rPr lang="tr-TR" smtClean="0"/>
              <a:pPr/>
              <a:t>11.1.2016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0B1E14-CB94-4BBD-B8A5-0F76A2CC714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43608" y="1988840"/>
            <a:ext cx="7056784" cy="2376264"/>
          </a:xfrm>
        </p:spPr>
        <p:txBody>
          <a:bodyPr>
            <a:normAutofit lnSpcReduction="10000"/>
          </a:bodyPr>
          <a:lstStyle/>
          <a:p>
            <a:pPr algn="ctr"/>
            <a:r>
              <a:rPr lang="tr-TR" b="1" dirty="0">
                <a:solidFill>
                  <a:schemeClr val="tx1"/>
                </a:solidFill>
                <a:effectLst>
                  <a:outerShdw blurRad="38100" dist="38100" dir="2700000" algn="tl">
                    <a:srgbClr val="000000">
                      <a:alpha val="43137"/>
                    </a:srgbClr>
                  </a:outerShdw>
                </a:effectLst>
                <a:latin typeface="Arial" pitchFamily="34" charset="0"/>
                <a:cs typeface="Arial" pitchFamily="34" charset="0"/>
              </a:rPr>
              <a:t>TÜRKİYE’DE EĞİTİMİN FİNANSMANI VE EĞİTİM HARCAMALARI BİLGİ YÖNETİM SİSTEMİ </a:t>
            </a:r>
            <a:endParaRPr lang="tr-TR"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r>
              <a:rPr lang="tr-TR"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tr-TR"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TEFBİS)</a:t>
            </a:r>
          </a:p>
          <a:p>
            <a:pPr algn="ctr"/>
            <a:r>
              <a:rPr lang="tr-TR"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KULLANICI </a:t>
            </a:r>
            <a:r>
              <a:rPr lang="tr-TR" b="1" dirty="0">
                <a:solidFill>
                  <a:schemeClr val="tx1"/>
                </a:solidFill>
                <a:effectLst>
                  <a:outerShdw blurRad="38100" dist="38100" dir="2700000" algn="tl">
                    <a:srgbClr val="000000">
                      <a:alpha val="43137"/>
                    </a:srgbClr>
                  </a:outerShdw>
                </a:effectLst>
                <a:latin typeface="Arial" pitchFamily="34" charset="0"/>
                <a:cs typeface="Arial" pitchFamily="34" charset="0"/>
              </a:rPr>
              <a:t>EĞİTİMİ </a:t>
            </a:r>
            <a:endParaRPr lang="tr-TR"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20833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95023" y="620689"/>
            <a:ext cx="6965245" cy="576064"/>
          </a:xfrm>
        </p:spPr>
        <p:txBody>
          <a:bodyPr>
            <a:normAutofit fontScale="90000"/>
          </a:bodyPr>
          <a:lstStyle/>
          <a:p>
            <a:pPr algn="l"/>
            <a:r>
              <a:rPr lang="tr-TR" sz="3200" b="1" dirty="0" smtClean="0">
                <a:solidFill>
                  <a:srgbClr val="FF0000"/>
                </a:solidFill>
              </a:rPr>
              <a:t>KAYITLAR NERELERE İŞLENECEK?</a:t>
            </a:r>
            <a:endParaRPr lang="tr-TR" sz="3200" b="1" dirty="0">
              <a:solidFill>
                <a:srgbClr val="FF0000"/>
              </a:solidFill>
            </a:endParaRPr>
          </a:p>
        </p:txBody>
      </p:sp>
      <p:sp>
        <p:nvSpPr>
          <p:cNvPr id="3" name="İçerik Yer Tutucusu 2"/>
          <p:cNvSpPr>
            <a:spLocks noGrp="1"/>
          </p:cNvSpPr>
          <p:nvPr>
            <p:ph idx="1"/>
          </p:nvPr>
        </p:nvSpPr>
        <p:spPr>
          <a:xfrm>
            <a:off x="755576" y="1196752"/>
            <a:ext cx="7344815" cy="4968552"/>
          </a:xfrm>
        </p:spPr>
        <p:txBody>
          <a:bodyPr>
            <a:normAutofit lnSpcReduction="10000"/>
          </a:bodyPr>
          <a:lstStyle/>
          <a:p>
            <a:r>
              <a:rPr lang="tr-TR" dirty="0" smtClean="0"/>
              <a:t>Okul Aile Birliği Hesabından Yapılan Her Türlü Harcama Ve Hesaba Giren Gelirler «</a:t>
            </a:r>
            <a:r>
              <a:rPr lang="tr-TR" b="1" dirty="0" smtClean="0">
                <a:solidFill>
                  <a:srgbClr val="FF0000"/>
                </a:solidFill>
              </a:rPr>
              <a:t>OKUL AİLE BİRLİKLERİ MODÜLÜNE</a:t>
            </a:r>
            <a:r>
              <a:rPr lang="tr-TR" dirty="0" smtClean="0"/>
              <a:t>» işlenecektir.</a:t>
            </a:r>
          </a:p>
          <a:p>
            <a:pPr>
              <a:buNone/>
            </a:pPr>
            <a:endParaRPr lang="tr-TR" dirty="0" smtClean="0"/>
          </a:p>
          <a:p>
            <a:r>
              <a:rPr lang="tr-TR" dirty="0" smtClean="0"/>
              <a:t>Okulun Bünyesinde Okul Öncesi Mevcut İse Okul Öncesi Hesabından Yapılan Her Türlü Harcama Ve Hesaba Giren Gelirler «</a:t>
            </a:r>
            <a:r>
              <a:rPr lang="tr-TR" b="1" dirty="0">
                <a:solidFill>
                  <a:srgbClr val="FF0000"/>
                </a:solidFill>
              </a:rPr>
              <a:t>OKUL </a:t>
            </a:r>
            <a:r>
              <a:rPr lang="tr-TR" b="1" dirty="0" smtClean="0">
                <a:solidFill>
                  <a:srgbClr val="FF0000"/>
                </a:solidFill>
              </a:rPr>
              <a:t>ÖNCESİ MODÜLÜNE</a:t>
            </a:r>
            <a:r>
              <a:rPr lang="tr-TR" dirty="0"/>
              <a:t>» </a:t>
            </a:r>
            <a:r>
              <a:rPr lang="tr-TR" dirty="0" smtClean="0"/>
              <a:t>işlenecektir.</a:t>
            </a:r>
          </a:p>
          <a:p>
            <a:pPr>
              <a:buNone/>
            </a:pPr>
            <a:endParaRPr lang="tr-TR" dirty="0" smtClean="0"/>
          </a:p>
          <a:p>
            <a:r>
              <a:rPr lang="tr-TR" dirty="0" smtClean="0"/>
              <a:t>okulun bünyesinde döner sermaye var ise döner sermaye hesabından yapılan her türlü harcama ve hesaba giren gelirler «</a:t>
            </a:r>
            <a:r>
              <a:rPr lang="tr-TR" b="1" dirty="0" smtClean="0">
                <a:solidFill>
                  <a:srgbClr val="FF0000"/>
                </a:solidFill>
              </a:rPr>
              <a:t>DÖNER SERMAYE (DÖSE) MODÜLÜNE</a:t>
            </a:r>
            <a:r>
              <a:rPr lang="tr-TR" dirty="0"/>
              <a:t>» </a:t>
            </a:r>
            <a:r>
              <a:rPr lang="tr-TR" dirty="0" smtClean="0"/>
              <a:t>İşlenecektir.</a:t>
            </a:r>
            <a:endParaRPr lang="tr-TR" dirty="0"/>
          </a:p>
          <a:p>
            <a:endParaRPr lang="tr-TR" dirty="0" smtClean="0"/>
          </a:p>
          <a:p>
            <a:endParaRPr lang="tr-TR" dirty="0" smtClean="0"/>
          </a:p>
          <a:p>
            <a:endParaRPr lang="tr-TR" dirty="0"/>
          </a:p>
        </p:txBody>
      </p:sp>
    </p:spTree>
    <p:extLst>
      <p:ext uri="{BB962C8B-B14F-4D97-AF65-F5344CB8AC3E}">
        <p14:creationId xmlns:p14="http://schemas.microsoft.com/office/powerpoint/2010/main" xmlns="" val="363010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360" y="1484784"/>
            <a:ext cx="6985000" cy="465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4 Metin kutusu"/>
          <p:cNvSpPr txBox="1"/>
          <p:nvPr/>
        </p:nvSpPr>
        <p:spPr>
          <a:xfrm>
            <a:off x="754433" y="764704"/>
            <a:ext cx="7417967" cy="5238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0"/>
              </a:spcAft>
              <a:defRPr/>
            </a:pPr>
            <a:r>
              <a:rPr lang="tr-TR" sz="2800" b="1" dirty="0">
                <a:solidFill>
                  <a:schemeClr val="accent1">
                    <a:lumMod val="75000"/>
                  </a:schemeClr>
                </a:solidFill>
              </a:rPr>
              <a:t>Okul Aile Birliği Modülü Ana Sayfa</a:t>
            </a:r>
          </a:p>
        </p:txBody>
      </p:sp>
      <p:sp>
        <p:nvSpPr>
          <p:cNvPr id="13" name="5 Metin kutusu"/>
          <p:cNvSpPr txBox="1">
            <a:spLocks noChangeArrowheads="1"/>
          </p:cNvSpPr>
          <p:nvPr/>
        </p:nvSpPr>
        <p:spPr bwMode="auto">
          <a:xfrm>
            <a:off x="6516216" y="2780184"/>
            <a:ext cx="2601912" cy="2346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sz="1100" dirty="0"/>
              <a:t>Sistem dahilindeki yetkili olabileceğiniz tüm modüllerde sol tarafta oluşacak menü içeriğinde bulunan başlıklar </a:t>
            </a:r>
            <a:r>
              <a:rPr lang="tr-TR" sz="1100" b="1" dirty="0"/>
              <a:t>“</a:t>
            </a:r>
            <a:r>
              <a:rPr lang="tr-TR" sz="1100" b="1" i="1" dirty="0"/>
              <a:t>Menü </a:t>
            </a:r>
            <a:r>
              <a:rPr lang="tr-TR" sz="1100" b="1" i="1" dirty="0" err="1"/>
              <a:t>Seçimi‟</a:t>
            </a:r>
            <a:r>
              <a:rPr lang="tr-TR" sz="1100" i="1" dirty="0" err="1"/>
              <a:t>de</a:t>
            </a:r>
            <a:r>
              <a:rPr lang="tr-TR" sz="1100" i="1" dirty="0"/>
              <a:t> göründüğü gibi </a:t>
            </a:r>
            <a:r>
              <a:rPr lang="tr-TR" sz="1100" dirty="0"/>
              <a:t>olacaktır. </a:t>
            </a:r>
          </a:p>
          <a:p>
            <a:pPr algn="just" eaLnBrk="1" hangingPunct="1">
              <a:lnSpc>
                <a:spcPct val="150000"/>
              </a:lnSpc>
            </a:pPr>
            <a:r>
              <a:rPr lang="tr-TR" sz="1100" dirty="0"/>
              <a:t>Bu başlıklara ek olarak </a:t>
            </a:r>
            <a:r>
              <a:rPr lang="tr-TR" sz="1100" b="1" dirty="0"/>
              <a:t>“Okul Aile Birliği </a:t>
            </a:r>
            <a:r>
              <a:rPr lang="tr-TR" sz="1100" b="1" dirty="0" err="1"/>
              <a:t>Modülü”de</a:t>
            </a:r>
            <a:r>
              <a:rPr lang="tr-TR" sz="1100" b="1" dirty="0"/>
              <a:t>  “Tahmini Bütçe” </a:t>
            </a:r>
            <a:r>
              <a:rPr lang="tr-TR" sz="1100" dirty="0"/>
              <a:t>ve</a:t>
            </a:r>
            <a:r>
              <a:rPr lang="tr-TR" sz="1100" b="1" dirty="0"/>
              <a:t> “Devreden” </a:t>
            </a:r>
            <a:r>
              <a:rPr lang="tr-TR" sz="1100" dirty="0"/>
              <a:t>ana menü başlığı olacaktır</a:t>
            </a:r>
            <a:r>
              <a:rPr lang="tr-TR" sz="1100"/>
              <a:t>. </a:t>
            </a:r>
            <a:endParaRPr lang="tr-TR" sz="1100" dirty="0"/>
          </a:p>
        </p:txBody>
      </p:sp>
      <p:sp>
        <p:nvSpPr>
          <p:cNvPr id="14" name="6 Dikdörtgen"/>
          <p:cNvSpPr/>
          <p:nvPr/>
        </p:nvSpPr>
        <p:spPr>
          <a:xfrm>
            <a:off x="798785" y="2061046"/>
            <a:ext cx="1296987" cy="20161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8 Dikdörtgen"/>
          <p:cNvSpPr/>
          <p:nvPr/>
        </p:nvSpPr>
        <p:spPr>
          <a:xfrm>
            <a:off x="798785" y="3111971"/>
            <a:ext cx="129698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9 Dikdörtgen"/>
          <p:cNvSpPr/>
          <p:nvPr/>
        </p:nvSpPr>
        <p:spPr>
          <a:xfrm>
            <a:off x="798785" y="3650134"/>
            <a:ext cx="129698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7" name="10 Düz Ok Bağlayıcısı"/>
          <p:cNvCxnSpPr/>
          <p:nvPr/>
        </p:nvCxnSpPr>
        <p:spPr>
          <a:xfrm flipH="1">
            <a:off x="2124347" y="2780184"/>
            <a:ext cx="503238"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12 Düz Ok Bağlayıcısı"/>
          <p:cNvCxnSpPr/>
          <p:nvPr/>
        </p:nvCxnSpPr>
        <p:spPr>
          <a:xfrm flipH="1">
            <a:off x="2124347" y="3356446"/>
            <a:ext cx="503238" cy="43338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71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817583"/>
            <a:ext cx="6965245" cy="595194"/>
          </a:xfrm>
        </p:spPr>
        <p:txBody>
          <a:bodyPr>
            <a:normAutofit/>
          </a:bodyPr>
          <a:lstStyle/>
          <a:p>
            <a:pPr algn="l"/>
            <a:r>
              <a:rPr lang="tr-TR" sz="3200" b="1" dirty="0" smtClean="0">
                <a:solidFill>
                  <a:srgbClr val="FF0000"/>
                </a:solidFill>
              </a:rPr>
              <a:t>TAHMİNİ BÜTÇE GİRİŞLERİ</a:t>
            </a:r>
            <a:endParaRPr lang="tr-TR" sz="3200" b="1" dirty="0">
              <a:solidFill>
                <a:srgbClr val="FF0000"/>
              </a:solidFill>
            </a:endParaRPr>
          </a:p>
        </p:txBody>
      </p:sp>
      <p:sp>
        <p:nvSpPr>
          <p:cNvPr id="3" name="İçerik Yer Tutucusu 2"/>
          <p:cNvSpPr>
            <a:spLocks noGrp="1"/>
          </p:cNvSpPr>
          <p:nvPr>
            <p:ph idx="1"/>
          </p:nvPr>
        </p:nvSpPr>
        <p:spPr>
          <a:xfrm>
            <a:off x="755576" y="1412776"/>
            <a:ext cx="7632848" cy="1656184"/>
          </a:xfrm>
        </p:spPr>
        <p:txBody>
          <a:bodyPr>
            <a:normAutofit lnSpcReduction="10000"/>
          </a:bodyPr>
          <a:lstStyle/>
          <a:p>
            <a:r>
              <a:rPr lang="tr-TR" dirty="0" smtClean="0"/>
              <a:t>Tahmini bütçe girişleri bir sonraki yılın tahmini bütçesinin girilmesi demektir.</a:t>
            </a:r>
          </a:p>
          <a:p>
            <a:r>
              <a:rPr lang="tr-TR" dirty="0" smtClean="0"/>
              <a:t>TAHMİNİ BÜTÇE GİRİŞLERİ </a:t>
            </a:r>
            <a:r>
              <a:rPr lang="tr-TR" b="1" dirty="0" smtClean="0">
                <a:solidFill>
                  <a:srgbClr val="FF0000"/>
                </a:solidFill>
              </a:rPr>
              <a:t>«OKUL AİLE BİRLİĞİ HESABINDAN» </a:t>
            </a:r>
            <a:r>
              <a:rPr lang="tr-TR" dirty="0" smtClean="0"/>
              <a:t>YAPILMAKTADIR.</a:t>
            </a:r>
            <a:endParaRPr lang="tr-T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3076574"/>
            <a:ext cx="2835647" cy="856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3076575"/>
            <a:ext cx="3456384" cy="496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591" y="4293096"/>
            <a:ext cx="2830227"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43608" y="5301208"/>
            <a:ext cx="2332736" cy="526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11 Metin kutusu"/>
          <p:cNvSpPr txBox="1">
            <a:spLocks noChangeArrowheads="1"/>
          </p:cNvSpPr>
          <p:nvPr/>
        </p:nvSpPr>
        <p:spPr bwMode="auto">
          <a:xfrm>
            <a:off x="2459102" y="3039268"/>
            <a:ext cx="215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1</a:t>
            </a:r>
          </a:p>
        </p:txBody>
      </p:sp>
      <p:sp>
        <p:nvSpPr>
          <p:cNvPr id="9" name="12 Metin kutusu"/>
          <p:cNvSpPr txBox="1">
            <a:spLocks noChangeArrowheads="1"/>
          </p:cNvSpPr>
          <p:nvPr/>
        </p:nvSpPr>
        <p:spPr bwMode="auto">
          <a:xfrm>
            <a:off x="7740352" y="3140968"/>
            <a:ext cx="2174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2</a:t>
            </a:r>
          </a:p>
        </p:txBody>
      </p:sp>
      <p:sp>
        <p:nvSpPr>
          <p:cNvPr id="10" name="13 Metin kutusu"/>
          <p:cNvSpPr txBox="1">
            <a:spLocks noChangeArrowheads="1"/>
          </p:cNvSpPr>
          <p:nvPr/>
        </p:nvSpPr>
        <p:spPr bwMode="auto">
          <a:xfrm>
            <a:off x="2028792" y="4157688"/>
            <a:ext cx="215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3</a:t>
            </a:r>
          </a:p>
        </p:txBody>
      </p:sp>
      <p:sp>
        <p:nvSpPr>
          <p:cNvPr id="11" name="14 Metin kutusu"/>
          <p:cNvSpPr txBox="1">
            <a:spLocks noChangeArrowheads="1"/>
          </p:cNvSpPr>
          <p:nvPr/>
        </p:nvSpPr>
        <p:spPr bwMode="auto">
          <a:xfrm>
            <a:off x="3347864" y="5373216"/>
            <a:ext cx="215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4</a:t>
            </a:r>
          </a:p>
        </p:txBody>
      </p:sp>
      <p:sp>
        <p:nvSpPr>
          <p:cNvPr id="13" name="12 Metin kutusu"/>
          <p:cNvSpPr txBox="1"/>
          <p:nvPr/>
        </p:nvSpPr>
        <p:spPr>
          <a:xfrm>
            <a:off x="4211960" y="3645024"/>
            <a:ext cx="3672408" cy="2616101"/>
          </a:xfrm>
          <a:prstGeom prst="rect">
            <a:avLst/>
          </a:prstGeom>
          <a:noFill/>
        </p:spPr>
        <p:txBody>
          <a:bodyPr wrap="square" rtlCol="0">
            <a:spAutoFit/>
          </a:bodyPr>
          <a:lstStyle/>
          <a:p>
            <a:r>
              <a:rPr lang="tr-TR" sz="2000" b="1" dirty="0" smtClean="0">
                <a:solidFill>
                  <a:srgbClr val="FF0000"/>
                </a:solidFill>
                <a:effectLst>
                  <a:outerShdw blurRad="38100" dist="38100" dir="2700000" algn="tl">
                    <a:srgbClr val="000000">
                      <a:alpha val="43137"/>
                    </a:srgbClr>
                  </a:outerShdw>
                </a:effectLst>
              </a:rPr>
              <a:t>DİKKAT!!!  </a:t>
            </a:r>
            <a:r>
              <a:rPr lang="tr-TR" dirty="0" smtClean="0"/>
              <a:t>Burada dikkat edilmesi gereken konu giriş yapılıp </a:t>
            </a:r>
            <a:r>
              <a:rPr lang="tr-TR" dirty="0" err="1" smtClean="0"/>
              <a:t>kadet</a:t>
            </a:r>
            <a:r>
              <a:rPr lang="tr-TR" dirty="0" smtClean="0"/>
              <a:t> düğmesine basıldıktan sonra ekran gidip gelmektedir. Bu esnada yukarıda seçili olan yıl boş gelmektedir. Yılı yeniden seçerek  </a:t>
            </a:r>
          </a:p>
          <a:p>
            <a:r>
              <a:rPr lang="tr-TR" dirty="0" smtClean="0"/>
              <a:t>                                           </a:t>
            </a:r>
          </a:p>
          <a:p>
            <a:endParaRPr lang="tr-TR" dirty="0" smtClean="0"/>
          </a:p>
          <a:p>
            <a:r>
              <a:rPr lang="tr-TR" dirty="0" smtClean="0"/>
              <a:t>düğmesine tıklamalıyız.</a:t>
            </a:r>
            <a:endParaRPr lang="tr-TR" sz="2000" dirty="0"/>
          </a:p>
        </p:txBody>
      </p:sp>
      <p:pic>
        <p:nvPicPr>
          <p:cNvPr id="1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83968" y="5445224"/>
            <a:ext cx="1915413"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021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620688"/>
            <a:ext cx="7488831" cy="576063"/>
          </a:xfrm>
        </p:spPr>
        <p:txBody>
          <a:bodyPr>
            <a:normAutofit/>
          </a:bodyPr>
          <a:lstStyle/>
          <a:p>
            <a:pPr algn="l"/>
            <a:r>
              <a:rPr lang="tr-TR" sz="3000" dirty="0" smtClean="0">
                <a:solidFill>
                  <a:srgbClr val="FF0000"/>
                </a:solidFill>
              </a:rPr>
              <a:t>DEVREDEN BAKİYE NE ZAMAN GİRİLİR?</a:t>
            </a:r>
            <a:endParaRPr lang="tr-TR" sz="3000" dirty="0">
              <a:solidFill>
                <a:srgbClr val="FF0000"/>
              </a:solidFill>
            </a:endParaRPr>
          </a:p>
        </p:txBody>
      </p:sp>
      <p:sp>
        <p:nvSpPr>
          <p:cNvPr id="3" name="İçerik Yer Tutucusu 2"/>
          <p:cNvSpPr>
            <a:spLocks noGrp="1"/>
          </p:cNvSpPr>
          <p:nvPr>
            <p:ph idx="1"/>
          </p:nvPr>
        </p:nvSpPr>
        <p:spPr>
          <a:xfrm>
            <a:off x="2771800" y="1125970"/>
            <a:ext cx="5621661" cy="2303030"/>
          </a:xfrm>
        </p:spPr>
        <p:txBody>
          <a:bodyPr>
            <a:noAutofit/>
          </a:bodyPr>
          <a:lstStyle/>
          <a:p>
            <a:pPr marL="0" indent="0">
              <a:buNone/>
            </a:pPr>
            <a:r>
              <a:rPr lang="tr-TR" sz="3200" dirty="0" smtClean="0"/>
              <a:t>Devreden bakiye TEFBİS sistemine ilk giriş sırasında hesabınızdaki mevcut bakiyenizdir. (2010)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124744"/>
            <a:ext cx="2114550" cy="24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0000"/>
          <a:stretch/>
        </p:blipFill>
        <p:spPr bwMode="auto">
          <a:xfrm>
            <a:off x="2411760" y="3501008"/>
            <a:ext cx="5981700" cy="136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İçerik Yer Tutucusu 2"/>
          <p:cNvSpPr txBox="1">
            <a:spLocks/>
          </p:cNvSpPr>
          <p:nvPr/>
        </p:nvSpPr>
        <p:spPr>
          <a:xfrm>
            <a:off x="827584" y="4581128"/>
            <a:ext cx="7646269" cy="1446237"/>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tr-TR" sz="2600" dirty="0" smtClean="0"/>
              <a:t>BİR DEFA GİRİŞ YAPILIR.BAŞKA YAPILMAZ.</a:t>
            </a:r>
          </a:p>
          <a:p>
            <a:pPr marL="0" indent="0" algn="ctr">
              <a:buFont typeface="Brush Script MT" pitchFamily="66" charset="0"/>
              <a:buNone/>
            </a:pPr>
            <a:r>
              <a:rPr lang="tr-TR" sz="2600" dirty="0" smtClean="0"/>
              <a:t>SİSTEM OTOMATİK OLARAK YIL SONU HESABI DEVREDER.</a:t>
            </a:r>
            <a:endParaRPr lang="tr-TR" sz="2600" dirty="0"/>
          </a:p>
        </p:txBody>
      </p:sp>
    </p:spTree>
    <p:extLst>
      <p:ext uri="{BB962C8B-B14F-4D97-AF65-F5344CB8AC3E}">
        <p14:creationId xmlns:p14="http://schemas.microsoft.com/office/powerpoint/2010/main" xmlns="" val="18969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42339"/>
            <a:ext cx="6965245" cy="554413"/>
          </a:xfrm>
        </p:spPr>
        <p:txBody>
          <a:bodyPr>
            <a:normAutofit/>
          </a:bodyPr>
          <a:lstStyle/>
          <a:p>
            <a:pPr algn="l"/>
            <a:r>
              <a:rPr lang="tr-TR" sz="3200" b="1" dirty="0" smtClean="0">
                <a:solidFill>
                  <a:srgbClr val="FF0000"/>
                </a:solidFill>
              </a:rPr>
              <a:t>HANGİ MODÜLE GİRİŞ YAPILACAK?</a:t>
            </a:r>
            <a:endParaRPr lang="tr-TR" sz="3200" b="1" dirty="0">
              <a:solidFill>
                <a:srgbClr val="FF0000"/>
              </a:solidFill>
            </a:endParaRPr>
          </a:p>
        </p:txBody>
      </p:sp>
      <p:sp>
        <p:nvSpPr>
          <p:cNvPr id="3" name="İçerik Yer Tutucusu 2"/>
          <p:cNvSpPr>
            <a:spLocks noGrp="1"/>
          </p:cNvSpPr>
          <p:nvPr>
            <p:ph idx="1"/>
          </p:nvPr>
        </p:nvSpPr>
        <p:spPr>
          <a:xfrm>
            <a:off x="755576" y="1196752"/>
            <a:ext cx="7632848" cy="4896544"/>
          </a:xfrm>
        </p:spPr>
        <p:txBody>
          <a:bodyPr>
            <a:normAutofit fontScale="77500" lnSpcReduction="20000"/>
          </a:bodyPr>
          <a:lstStyle/>
          <a:p>
            <a:pPr marL="0" indent="0">
              <a:buNone/>
            </a:pPr>
            <a:r>
              <a:rPr lang="tr-TR" b="1" dirty="0" smtClean="0">
                <a:solidFill>
                  <a:srgbClr val="FF0000"/>
                </a:solidFill>
              </a:rPr>
              <a:t>OKULLAR MODÜLÜ : </a:t>
            </a:r>
          </a:p>
          <a:p>
            <a:pPr>
              <a:buFont typeface="Wingdings" pitchFamily="2" charset="2"/>
              <a:buChar char="Ø"/>
            </a:pPr>
            <a:r>
              <a:rPr lang="tr-TR" b="1" dirty="0" smtClean="0"/>
              <a:t>SADECE GENEL AYARLARIN YAPILDIĞI MODÜLDÜR. </a:t>
            </a:r>
          </a:p>
          <a:p>
            <a:pPr algn="just">
              <a:lnSpc>
                <a:spcPct val="150000"/>
              </a:lnSpc>
            </a:pPr>
            <a:r>
              <a:rPr lang="tr-TR" b="1" dirty="0" smtClean="0"/>
              <a:t>OKULLAR MODÜLÜNDE </a:t>
            </a:r>
            <a:r>
              <a:rPr lang="tr-TR" dirty="0" smtClean="0"/>
              <a:t>bulunan gelir işlemleri </a:t>
            </a:r>
            <a:r>
              <a:rPr lang="tr-TR" b="1" dirty="0" smtClean="0"/>
              <a:t>“YURTİÇİ FON GELİRLERİ”  VE “YURTDIŞI FON GELİRLERİ” </a:t>
            </a:r>
            <a:r>
              <a:rPr lang="tr-TR" dirty="0" smtClean="0"/>
              <a:t>olarak </a:t>
            </a:r>
            <a:r>
              <a:rPr lang="tr-TR" b="1" dirty="0" smtClean="0"/>
              <a:t>2 (iki) </a:t>
            </a:r>
            <a:r>
              <a:rPr lang="tr-TR" dirty="0" smtClean="0"/>
              <a:t>ana tipten oluşmaktadır. </a:t>
            </a:r>
            <a:endParaRPr lang="tr-TR" b="1" dirty="0" smtClean="0"/>
          </a:p>
          <a:p>
            <a:pPr marL="0" indent="0" algn="just">
              <a:lnSpc>
                <a:spcPct val="150000"/>
              </a:lnSpc>
              <a:buNone/>
            </a:pPr>
            <a:r>
              <a:rPr lang="tr-TR" dirty="0" smtClean="0"/>
              <a:t>      Bunun nedeni okulun resmi kurum olarak diğer kaynaklardan gelir kaydının olmamasıdır.</a:t>
            </a:r>
          </a:p>
          <a:p>
            <a:pPr algn="just">
              <a:lnSpc>
                <a:spcPct val="150000"/>
              </a:lnSpc>
            </a:pPr>
            <a:r>
              <a:rPr lang="tr-TR" b="1" dirty="0" smtClean="0"/>
              <a:t>“YURTİÇİ FON GELİRLERİ” </a:t>
            </a:r>
            <a:r>
              <a:rPr lang="tr-TR" dirty="0" smtClean="0"/>
              <a:t>okulun dahil olduğu yurtiçi projeler kapsamında elde ettiği kaynakları, </a:t>
            </a:r>
          </a:p>
          <a:p>
            <a:pPr algn="just">
              <a:lnSpc>
                <a:spcPct val="150000"/>
              </a:lnSpc>
            </a:pPr>
            <a:r>
              <a:rPr lang="tr-TR" b="1" dirty="0" smtClean="0"/>
              <a:t>“YURTDIŞI FON GELİRLERİ”  </a:t>
            </a:r>
            <a:r>
              <a:rPr lang="tr-TR" dirty="0" smtClean="0"/>
              <a:t>okulun dahil olduğu yurtdışı projeler kapsamında elde ettiği kaynakları ifade etmektedir.</a:t>
            </a:r>
            <a:endParaRPr lang="tr-TR" b="1" dirty="0"/>
          </a:p>
        </p:txBody>
      </p:sp>
    </p:spTree>
    <p:extLst>
      <p:ext uri="{BB962C8B-B14F-4D97-AF65-F5344CB8AC3E}">
        <p14:creationId xmlns:p14="http://schemas.microsoft.com/office/powerpoint/2010/main" xmlns="" val="101469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42339"/>
            <a:ext cx="6965245" cy="554413"/>
          </a:xfrm>
        </p:spPr>
        <p:txBody>
          <a:bodyPr>
            <a:normAutofit/>
          </a:bodyPr>
          <a:lstStyle/>
          <a:p>
            <a:pPr algn="l"/>
            <a:r>
              <a:rPr lang="tr-TR" sz="3200" b="1" dirty="0" smtClean="0">
                <a:solidFill>
                  <a:srgbClr val="FF0000"/>
                </a:solidFill>
              </a:rPr>
              <a:t>HANGİ MODÜLE GİRİŞ YAPILACAK?</a:t>
            </a:r>
            <a:endParaRPr lang="tr-TR" sz="3200" b="1" dirty="0">
              <a:solidFill>
                <a:srgbClr val="FF0000"/>
              </a:solidFill>
            </a:endParaRPr>
          </a:p>
        </p:txBody>
      </p:sp>
      <p:sp>
        <p:nvSpPr>
          <p:cNvPr id="3" name="İçerik Yer Tutucusu 2"/>
          <p:cNvSpPr>
            <a:spLocks noGrp="1"/>
          </p:cNvSpPr>
          <p:nvPr>
            <p:ph idx="1"/>
          </p:nvPr>
        </p:nvSpPr>
        <p:spPr>
          <a:xfrm>
            <a:off x="755576" y="1196752"/>
            <a:ext cx="7632848" cy="4896544"/>
          </a:xfrm>
        </p:spPr>
        <p:txBody>
          <a:bodyPr>
            <a:normAutofit fontScale="85000" lnSpcReduction="10000"/>
          </a:bodyPr>
          <a:lstStyle/>
          <a:p>
            <a:pPr marL="0" indent="0">
              <a:buNone/>
            </a:pPr>
            <a:r>
              <a:rPr lang="tr-TR" b="1" dirty="0" smtClean="0">
                <a:solidFill>
                  <a:srgbClr val="FF0000"/>
                </a:solidFill>
              </a:rPr>
              <a:t>OKUL ÖNCESİ MODÜLÜ : </a:t>
            </a:r>
          </a:p>
          <a:p>
            <a:r>
              <a:rPr lang="tr-TR" b="1" dirty="0" smtClean="0"/>
              <a:t>“OKUL ÖNCESİ BİRİMLERİ MODÜLÜ” </a:t>
            </a:r>
            <a:r>
              <a:rPr lang="tr-TR" dirty="0" smtClean="0"/>
              <a:t>TEFBİS sisteminde, okul öncesi (ana sınıfı) birimlerinin gelir ve gider kayıtlarını gerçekleştireceğiniz modüldür. </a:t>
            </a:r>
          </a:p>
          <a:p>
            <a:pPr algn="just">
              <a:lnSpc>
                <a:spcPct val="150000"/>
              </a:lnSpc>
            </a:pPr>
            <a:r>
              <a:rPr lang="tr-TR" b="1" dirty="0" smtClean="0"/>
              <a:t>OKUL ÖNCESİ BİRİMLERİ MODÜLÜNDE </a:t>
            </a:r>
            <a:r>
              <a:rPr lang="tr-TR" dirty="0" smtClean="0"/>
              <a:t>bulunan gelir işlemleri </a:t>
            </a:r>
            <a:r>
              <a:rPr lang="tr-TR" b="1" dirty="0" smtClean="0"/>
              <a:t>“ÖZ BAKIM ÜCRETİ GELİRLERİ”, “DİĞER GELİRLER” </a:t>
            </a:r>
            <a:r>
              <a:rPr lang="tr-TR" dirty="0" smtClean="0"/>
              <a:t> olarak </a:t>
            </a:r>
            <a:r>
              <a:rPr lang="tr-TR" b="1" dirty="0" smtClean="0"/>
              <a:t>2 (iki) </a:t>
            </a:r>
            <a:r>
              <a:rPr lang="tr-TR" dirty="0" smtClean="0"/>
              <a:t>ana tipten oluşmaktadır. </a:t>
            </a:r>
          </a:p>
          <a:p>
            <a:pPr marL="0" indent="0" algn="just">
              <a:lnSpc>
                <a:spcPct val="150000"/>
              </a:lnSpc>
              <a:buNone/>
            </a:pPr>
            <a:r>
              <a:rPr lang="tr-TR" dirty="0" smtClean="0"/>
              <a:t>     Bunun nedeni okulöncesi anasınıfı ve anaokullarında öğrencilerin temel bakım ihtiyaçlarının karşılanabilmesi için alınan öz bakım ücreti ve banka faiz geliri   kaynaklarından gelir kaydının olmasıdır.</a:t>
            </a:r>
          </a:p>
          <a:p>
            <a:endParaRPr lang="tr-TR" b="1" dirty="0" smtClean="0">
              <a:solidFill>
                <a:srgbClr val="FF0000"/>
              </a:solidFill>
            </a:endParaRPr>
          </a:p>
        </p:txBody>
      </p:sp>
    </p:spTree>
    <p:extLst>
      <p:ext uri="{BB962C8B-B14F-4D97-AF65-F5344CB8AC3E}">
        <p14:creationId xmlns:p14="http://schemas.microsoft.com/office/powerpoint/2010/main" xmlns="" val="1343133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42339"/>
            <a:ext cx="6965245" cy="554413"/>
          </a:xfrm>
        </p:spPr>
        <p:txBody>
          <a:bodyPr>
            <a:normAutofit/>
          </a:bodyPr>
          <a:lstStyle/>
          <a:p>
            <a:pPr algn="l"/>
            <a:r>
              <a:rPr lang="tr-TR" sz="3200" b="1" dirty="0" smtClean="0">
                <a:solidFill>
                  <a:srgbClr val="FF0000"/>
                </a:solidFill>
              </a:rPr>
              <a:t>HANGİ MODÜLE GİRİŞ YAPILACAK?</a:t>
            </a:r>
            <a:endParaRPr lang="tr-TR" sz="3200" b="1" dirty="0">
              <a:solidFill>
                <a:srgbClr val="FF0000"/>
              </a:solidFill>
            </a:endParaRPr>
          </a:p>
        </p:txBody>
      </p:sp>
      <p:sp>
        <p:nvSpPr>
          <p:cNvPr id="3" name="İçerik Yer Tutucusu 2"/>
          <p:cNvSpPr>
            <a:spLocks noGrp="1"/>
          </p:cNvSpPr>
          <p:nvPr>
            <p:ph idx="1"/>
          </p:nvPr>
        </p:nvSpPr>
        <p:spPr>
          <a:xfrm>
            <a:off x="755576" y="1196752"/>
            <a:ext cx="7632848" cy="1008112"/>
          </a:xfrm>
        </p:spPr>
        <p:txBody>
          <a:bodyPr>
            <a:normAutofit fontScale="85000" lnSpcReduction="20000"/>
          </a:bodyPr>
          <a:lstStyle/>
          <a:p>
            <a:pPr marL="0" indent="0">
              <a:buNone/>
            </a:pPr>
            <a:r>
              <a:rPr lang="tr-TR" b="1" dirty="0" smtClean="0">
                <a:solidFill>
                  <a:srgbClr val="FF0000"/>
                </a:solidFill>
              </a:rPr>
              <a:t>DÖNER SERMAYE İŞLETMELERİ MODÜLÜ : </a:t>
            </a:r>
          </a:p>
          <a:p>
            <a:r>
              <a:rPr lang="tr-TR" dirty="0" smtClean="0"/>
              <a:t>TEFBİS sisteminde, döner sermaye işletmelerinin gelir ve gider kayıtlarını gerçekleştireceğiniz modüldür.</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203" y="2205038"/>
            <a:ext cx="7345362"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5 Metin kutusu"/>
          <p:cNvSpPr txBox="1">
            <a:spLocks noChangeArrowheads="1"/>
          </p:cNvSpPr>
          <p:nvPr/>
        </p:nvSpPr>
        <p:spPr bwMode="auto">
          <a:xfrm>
            <a:off x="6876603" y="3016250"/>
            <a:ext cx="2159893" cy="33932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sz="1100" b="1"/>
              <a:t>Alan 1 : Bu alanda gelir işlemlerinizi kaydedeceğiniz </a:t>
            </a:r>
            <a:r>
              <a:rPr lang="tr-TR" sz="1100"/>
              <a:t>“Ay” ve “Yıl” seçimlerini yapabilirsiniz</a:t>
            </a:r>
          </a:p>
          <a:p>
            <a:pPr algn="just" eaLnBrk="1" hangingPunct="1">
              <a:lnSpc>
                <a:spcPct val="150000"/>
              </a:lnSpc>
            </a:pPr>
            <a:r>
              <a:rPr lang="tr-TR" sz="1100" b="1"/>
              <a:t>Alan 2 : Bu alanda gelir işlemini yapacağınız </a:t>
            </a:r>
            <a:r>
              <a:rPr lang="tr-TR" sz="1100"/>
              <a:t>kategoriler bulunmaktadır.</a:t>
            </a:r>
          </a:p>
          <a:p>
            <a:pPr algn="just" eaLnBrk="1" hangingPunct="1">
              <a:lnSpc>
                <a:spcPct val="150000"/>
              </a:lnSpc>
            </a:pPr>
            <a:r>
              <a:rPr lang="tr-TR" sz="1100" b="1"/>
              <a:t>Alan 3 : Bu alan satırlarında, işlem tanımlarına göre </a:t>
            </a:r>
            <a:r>
              <a:rPr lang="tr-TR" sz="1100"/>
              <a:t>gelir miktarlarınızı yazabileceğiniz alandır. </a:t>
            </a:r>
            <a:r>
              <a:rPr lang="tr-TR" sz="1100" b="1"/>
              <a:t>Miktar bilgilerinizde, bulunduğunuz ay içerisinde düzenleme yapabilirsiniz.</a:t>
            </a:r>
            <a:endParaRPr lang="tr-TR" sz="1100"/>
          </a:p>
        </p:txBody>
      </p:sp>
      <p:pic>
        <p:nvPicPr>
          <p:cNvPr id="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203" y="4221163"/>
            <a:ext cx="628650"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7365" y="4221163"/>
            <a:ext cx="5429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10 Dikdörtgen"/>
          <p:cNvSpPr/>
          <p:nvPr/>
        </p:nvSpPr>
        <p:spPr>
          <a:xfrm>
            <a:off x="3347590" y="3716338"/>
            <a:ext cx="1871663" cy="14414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1 Dikdörtgen"/>
          <p:cNvSpPr/>
          <p:nvPr/>
        </p:nvSpPr>
        <p:spPr>
          <a:xfrm>
            <a:off x="5219253" y="3716338"/>
            <a:ext cx="1657350" cy="14414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2 Dikdörtgen"/>
          <p:cNvSpPr/>
          <p:nvPr/>
        </p:nvSpPr>
        <p:spPr>
          <a:xfrm>
            <a:off x="3995290" y="3284538"/>
            <a:ext cx="2160588"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3 Dikdörtgen"/>
          <p:cNvSpPr/>
          <p:nvPr/>
        </p:nvSpPr>
        <p:spPr>
          <a:xfrm>
            <a:off x="3563490" y="5229225"/>
            <a:ext cx="331311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Metin kutusu"/>
          <p:cNvSpPr txBox="1">
            <a:spLocks noChangeArrowheads="1"/>
          </p:cNvSpPr>
          <p:nvPr/>
        </p:nvSpPr>
        <p:spPr bwMode="auto">
          <a:xfrm>
            <a:off x="6227315" y="3213100"/>
            <a:ext cx="215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solidFill>
                  <a:srgbClr val="C00000"/>
                </a:solidFill>
              </a:rPr>
              <a:t>1</a:t>
            </a:r>
          </a:p>
        </p:txBody>
      </p:sp>
      <p:sp>
        <p:nvSpPr>
          <p:cNvPr id="13" name="11 Metin kutusu"/>
          <p:cNvSpPr txBox="1">
            <a:spLocks noChangeArrowheads="1"/>
          </p:cNvSpPr>
          <p:nvPr/>
        </p:nvSpPr>
        <p:spPr bwMode="auto">
          <a:xfrm>
            <a:off x="4931915" y="4724400"/>
            <a:ext cx="215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solidFill>
                  <a:srgbClr val="C00000"/>
                </a:solidFill>
              </a:rPr>
              <a:t>2</a:t>
            </a:r>
          </a:p>
        </p:txBody>
      </p:sp>
      <p:sp>
        <p:nvSpPr>
          <p:cNvPr id="14" name="11 Metin kutusu"/>
          <p:cNvSpPr txBox="1">
            <a:spLocks noChangeArrowheads="1"/>
          </p:cNvSpPr>
          <p:nvPr/>
        </p:nvSpPr>
        <p:spPr bwMode="auto">
          <a:xfrm>
            <a:off x="5436740" y="4724400"/>
            <a:ext cx="215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solidFill>
                  <a:srgbClr val="C00000"/>
                </a:solidFill>
              </a:rPr>
              <a:t>3</a:t>
            </a:r>
          </a:p>
        </p:txBody>
      </p:sp>
      <p:sp>
        <p:nvSpPr>
          <p:cNvPr id="15" name="11 Metin kutusu"/>
          <p:cNvSpPr txBox="1">
            <a:spLocks noChangeArrowheads="1"/>
          </p:cNvSpPr>
          <p:nvPr/>
        </p:nvSpPr>
        <p:spPr bwMode="auto">
          <a:xfrm>
            <a:off x="5579615" y="5157788"/>
            <a:ext cx="215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solidFill>
                  <a:srgbClr val="C00000"/>
                </a:solidFill>
              </a:rPr>
              <a:t>4</a:t>
            </a:r>
          </a:p>
        </p:txBody>
      </p:sp>
      <p:sp>
        <p:nvSpPr>
          <p:cNvPr id="16" name="18 Metin kutusu"/>
          <p:cNvSpPr txBox="1">
            <a:spLocks noChangeArrowheads="1"/>
          </p:cNvSpPr>
          <p:nvPr/>
        </p:nvSpPr>
        <p:spPr bwMode="auto">
          <a:xfrm>
            <a:off x="1618803" y="5702300"/>
            <a:ext cx="5329237" cy="854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tr-TR" sz="1100" b="1"/>
              <a:t>Alan 4 : Bu alanda </a:t>
            </a:r>
            <a:r>
              <a:rPr lang="tr-TR" sz="1100" b="1" i="1"/>
              <a:t>Bütçe Toplam Miktarı’nı görebilirsiniz.</a:t>
            </a:r>
          </a:p>
          <a:p>
            <a:pPr algn="just" eaLnBrk="1" hangingPunct="1">
              <a:lnSpc>
                <a:spcPct val="150000"/>
              </a:lnSpc>
            </a:pPr>
            <a:r>
              <a:rPr lang="tr-TR" sz="1100"/>
              <a:t>Girdiğiniz bilgileri sisteme kaydetmek için           </a:t>
            </a:r>
            <a:r>
              <a:rPr lang="tr-TR" sz="1100" b="1" i="1"/>
              <a:t>“Kaydet” düğmesine </a:t>
            </a:r>
            <a:r>
              <a:rPr lang="tr-TR" sz="1100" i="1"/>
              <a:t>bastığınızda, kaydınızın gerçekleştiğine dair uyarı mesajı </a:t>
            </a:r>
            <a:r>
              <a:rPr lang="tr-TR" sz="1100"/>
              <a:t>gelecektir.</a:t>
            </a:r>
          </a:p>
        </p:txBody>
      </p:sp>
      <p:pic>
        <p:nvPicPr>
          <p:cNvPr id="17"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1553" y="6021388"/>
            <a:ext cx="50482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6467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42339"/>
            <a:ext cx="6965245" cy="554413"/>
          </a:xfrm>
        </p:spPr>
        <p:txBody>
          <a:bodyPr>
            <a:normAutofit/>
          </a:bodyPr>
          <a:lstStyle/>
          <a:p>
            <a:pPr algn="l"/>
            <a:r>
              <a:rPr lang="tr-TR" sz="3200" b="1" dirty="0" smtClean="0">
                <a:solidFill>
                  <a:srgbClr val="FF0000"/>
                </a:solidFill>
              </a:rPr>
              <a:t>HANGİ MODÜLE GİRİŞ YAPILACAK?</a:t>
            </a:r>
            <a:endParaRPr lang="tr-TR" sz="3200" b="1" dirty="0">
              <a:solidFill>
                <a:srgbClr val="FF0000"/>
              </a:solidFill>
            </a:endParaRPr>
          </a:p>
        </p:txBody>
      </p:sp>
      <p:sp>
        <p:nvSpPr>
          <p:cNvPr id="3" name="İçerik Yer Tutucusu 2"/>
          <p:cNvSpPr>
            <a:spLocks noGrp="1"/>
          </p:cNvSpPr>
          <p:nvPr>
            <p:ph idx="1"/>
          </p:nvPr>
        </p:nvSpPr>
        <p:spPr>
          <a:xfrm>
            <a:off x="755576" y="1196752"/>
            <a:ext cx="7632848" cy="4896544"/>
          </a:xfrm>
        </p:spPr>
        <p:txBody>
          <a:bodyPr>
            <a:normAutofit lnSpcReduction="10000"/>
          </a:bodyPr>
          <a:lstStyle/>
          <a:p>
            <a:pPr marL="0" indent="0">
              <a:buNone/>
            </a:pPr>
            <a:r>
              <a:rPr lang="tr-TR" b="1" dirty="0" smtClean="0">
                <a:solidFill>
                  <a:srgbClr val="FF0000"/>
                </a:solidFill>
              </a:rPr>
              <a:t>OKUL AİLE BİRLİKLERİ MODÜLÜ : </a:t>
            </a:r>
          </a:p>
          <a:p>
            <a:pPr marL="0" indent="0" algn="just">
              <a:spcBef>
                <a:spcPts val="0"/>
              </a:spcBef>
            </a:pPr>
            <a:r>
              <a:rPr lang="tr-TR" dirty="0" smtClean="0"/>
              <a:t>TEFBİS sisteminde, okulunuzun okul aile birliğinin gelir ve gider kayıtlarını gerçekleştireceğiniz modüldür. </a:t>
            </a:r>
          </a:p>
          <a:p>
            <a:pPr marL="0" indent="0" algn="just">
              <a:spcBef>
                <a:spcPts val="0"/>
              </a:spcBef>
            </a:pPr>
            <a:endParaRPr lang="tr-TR" dirty="0" smtClean="0"/>
          </a:p>
          <a:p>
            <a:pPr algn="just">
              <a:lnSpc>
                <a:spcPct val="150000"/>
              </a:lnSpc>
            </a:pPr>
            <a:r>
              <a:rPr lang="tr-TR" dirty="0" smtClean="0"/>
              <a:t>Her okulun tek bir okul aile birliği hesabı olmalıdır.</a:t>
            </a:r>
          </a:p>
          <a:p>
            <a:pPr algn="just">
              <a:lnSpc>
                <a:spcPct val="150000"/>
              </a:lnSpc>
            </a:pPr>
            <a:endParaRPr lang="tr-TR" dirty="0" smtClean="0"/>
          </a:p>
          <a:p>
            <a:pPr marL="0" indent="0" algn="just">
              <a:spcBef>
                <a:spcPts val="0"/>
              </a:spcBef>
            </a:pPr>
            <a:r>
              <a:rPr lang="tr-TR" dirty="0" smtClean="0"/>
              <a:t>Okul aile birliği hesabına giren her para ve bu hesaptan yapılan her harcama karar defterine yazıldığı gibi </a:t>
            </a:r>
            <a:r>
              <a:rPr lang="tr-TR" dirty="0" err="1" smtClean="0"/>
              <a:t>oab</a:t>
            </a:r>
            <a:r>
              <a:rPr lang="tr-TR" dirty="0" smtClean="0"/>
              <a:t> modülüne işlenmelidir.</a:t>
            </a:r>
          </a:p>
          <a:p>
            <a:pPr marL="0" indent="0">
              <a:buNone/>
            </a:pPr>
            <a:endParaRPr lang="tr-TR" b="1" dirty="0" smtClean="0">
              <a:solidFill>
                <a:srgbClr val="FF0000"/>
              </a:solidFill>
            </a:endParaRPr>
          </a:p>
        </p:txBody>
      </p:sp>
    </p:spTree>
    <p:extLst>
      <p:ext uri="{BB962C8B-B14F-4D97-AF65-F5344CB8AC3E}">
        <p14:creationId xmlns:p14="http://schemas.microsoft.com/office/powerpoint/2010/main" xmlns="" val="684375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692697"/>
            <a:ext cx="6965245" cy="648072"/>
          </a:xfrm>
        </p:spPr>
        <p:txBody>
          <a:bodyPr>
            <a:noAutofit/>
          </a:bodyPr>
          <a:lstStyle/>
          <a:p>
            <a:r>
              <a:rPr lang="tr-TR" sz="3000" b="1" dirty="0" smtClean="0">
                <a:solidFill>
                  <a:srgbClr val="FF0000"/>
                </a:solidFill>
              </a:rPr>
              <a:t>OAB MODÜLÜNDE GELİR-GİDER KAYDI NASIL YAPILIR?</a:t>
            </a:r>
            <a:endParaRPr lang="tr-TR" sz="3000" b="1" dirty="0">
              <a:solidFill>
                <a:srgbClr val="FF0000"/>
              </a:solidFill>
            </a:endParaRPr>
          </a:p>
        </p:txBody>
      </p:sp>
      <p:sp>
        <p:nvSpPr>
          <p:cNvPr id="3" name="İçerik Yer Tutucusu 2"/>
          <p:cNvSpPr>
            <a:spLocks noGrp="1"/>
          </p:cNvSpPr>
          <p:nvPr>
            <p:ph idx="1"/>
          </p:nvPr>
        </p:nvSpPr>
        <p:spPr>
          <a:xfrm>
            <a:off x="1115616" y="1916832"/>
            <a:ext cx="6696744" cy="3312368"/>
          </a:xfrm>
        </p:spPr>
        <p:txBody>
          <a:bodyPr>
            <a:normAutofit lnSpcReduction="10000"/>
          </a:bodyPr>
          <a:lstStyle/>
          <a:p>
            <a:pPr>
              <a:buFont typeface="Wingdings" pitchFamily="2" charset="2"/>
              <a:buChar char="Ø"/>
            </a:pPr>
            <a:r>
              <a:rPr lang="tr-TR" dirty="0" smtClean="0"/>
              <a:t>GELİR İŞLEMLERİ</a:t>
            </a:r>
          </a:p>
          <a:p>
            <a:pPr>
              <a:buFont typeface="Wingdings" pitchFamily="2" charset="2"/>
              <a:buChar char="Ø"/>
            </a:pPr>
            <a:r>
              <a:rPr lang="tr-TR" dirty="0" smtClean="0"/>
              <a:t>GİDER İŞLEMLERİ</a:t>
            </a:r>
          </a:p>
          <a:p>
            <a:pPr>
              <a:buFont typeface="Wingdings" pitchFamily="2" charset="2"/>
              <a:buChar char="Ø"/>
            </a:pPr>
            <a:r>
              <a:rPr lang="tr-TR" dirty="0" smtClean="0"/>
              <a:t>DÜZENLEME İŞLEMLERİ</a:t>
            </a:r>
          </a:p>
          <a:p>
            <a:pPr lvl="1">
              <a:buFont typeface="Wingdings" pitchFamily="2" charset="2"/>
              <a:buChar char="Ø"/>
            </a:pPr>
            <a:r>
              <a:rPr lang="tr-TR" dirty="0" smtClean="0"/>
              <a:t>GELİR DÜZENLEME</a:t>
            </a:r>
          </a:p>
          <a:p>
            <a:pPr lvl="1">
              <a:buFont typeface="Wingdings" pitchFamily="2" charset="2"/>
              <a:buChar char="Ø"/>
            </a:pPr>
            <a:r>
              <a:rPr lang="tr-TR" dirty="0" smtClean="0"/>
              <a:t>GİDER DÜZENLEME</a:t>
            </a:r>
            <a:endParaRPr lang="tr-TR" dirty="0"/>
          </a:p>
          <a:p>
            <a:pPr marL="365760" lvl="1" indent="0">
              <a:buNone/>
            </a:pPr>
            <a:endParaRPr lang="tr-TR" dirty="0"/>
          </a:p>
          <a:p>
            <a:pPr marL="365760" lvl="1" indent="0">
              <a:buNone/>
            </a:pPr>
            <a:r>
              <a:rPr lang="tr-TR" dirty="0" smtClean="0"/>
              <a:t>Bu işlemleri herhangi bir okulun hesabı üzerinden uygulamalı olarak yapalım.</a:t>
            </a:r>
          </a:p>
        </p:txBody>
      </p:sp>
    </p:spTree>
    <p:extLst>
      <p:ext uri="{BB962C8B-B14F-4D97-AF65-F5344CB8AC3E}">
        <p14:creationId xmlns:p14="http://schemas.microsoft.com/office/powerpoint/2010/main" xmlns="" val="3045393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692696"/>
            <a:ext cx="6965245" cy="1656183"/>
          </a:xfrm>
        </p:spPr>
        <p:txBody>
          <a:bodyPr>
            <a:noAutofit/>
          </a:bodyPr>
          <a:lstStyle/>
          <a:p>
            <a:r>
              <a:rPr lang="tr-TR" sz="3000" b="1" dirty="0" smtClean="0">
                <a:solidFill>
                  <a:srgbClr val="FF0000"/>
                </a:solidFill>
              </a:rPr>
              <a:t>ANLATILAN KONULAR VE DAHA FAZLASI</a:t>
            </a:r>
            <a:endParaRPr lang="tr-TR" sz="3000" b="1" dirty="0">
              <a:solidFill>
                <a:srgbClr val="FF0000"/>
              </a:solidFill>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564904"/>
            <a:ext cx="7378402" cy="1761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Başlık 1"/>
          <p:cNvSpPr txBox="1">
            <a:spLocks/>
          </p:cNvSpPr>
          <p:nvPr/>
        </p:nvSpPr>
        <p:spPr>
          <a:xfrm>
            <a:off x="1043608" y="2060848"/>
            <a:ext cx="6965245" cy="5578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b="1" dirty="0">
                <a:solidFill>
                  <a:srgbClr val="FF0000"/>
                </a:solidFill>
              </a:rPr>
              <a:t>https://tefbis.meb.gov.tr</a:t>
            </a:r>
          </a:p>
        </p:txBody>
      </p:sp>
      <p:cxnSp>
        <p:nvCxnSpPr>
          <p:cNvPr id="14" name="Düz Ok Bağlayıcısı 13"/>
          <p:cNvCxnSpPr/>
          <p:nvPr/>
        </p:nvCxnSpPr>
        <p:spPr>
          <a:xfrm flipH="1">
            <a:off x="1907704" y="2060848"/>
            <a:ext cx="288032" cy="504056"/>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7051" y="4437112"/>
            <a:ext cx="666750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89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7056784" cy="595193"/>
          </a:xfrm>
        </p:spPr>
        <p:txBody>
          <a:bodyPr>
            <a:normAutofit/>
          </a:bodyPr>
          <a:lstStyle/>
          <a:p>
            <a:pPr algn="l"/>
            <a:r>
              <a:rPr lang="tr-TR" sz="3600" b="1" dirty="0" smtClean="0">
                <a:solidFill>
                  <a:srgbClr val="FF0000"/>
                </a:solidFill>
              </a:rPr>
              <a:t>TEFBİS’E GİRİŞ NASIL YAPILIR?</a:t>
            </a:r>
            <a:endParaRPr lang="tr-TR" sz="3600" b="1" dirty="0">
              <a:solidFill>
                <a:srgbClr val="FF0000"/>
              </a:solidFill>
            </a:endParaRPr>
          </a:p>
        </p:txBody>
      </p:sp>
      <p:sp>
        <p:nvSpPr>
          <p:cNvPr id="3" name="İçerik Yer Tutucusu 2"/>
          <p:cNvSpPr>
            <a:spLocks noGrp="1"/>
          </p:cNvSpPr>
          <p:nvPr>
            <p:ph idx="1"/>
          </p:nvPr>
        </p:nvSpPr>
        <p:spPr>
          <a:xfrm>
            <a:off x="4716016" y="5373216"/>
            <a:ext cx="3172897" cy="373639"/>
          </a:xfrm>
        </p:spPr>
        <p:txBody>
          <a:bodyPr>
            <a:normAutofit fontScale="85000" lnSpcReduction="20000"/>
          </a:bodyPr>
          <a:lstStyle/>
          <a:p>
            <a:pPr marL="0" indent="0">
              <a:buNone/>
            </a:pPr>
            <a:r>
              <a:rPr lang="tr-TR" dirty="0">
                <a:solidFill>
                  <a:srgbClr val="FF0000"/>
                </a:solidFill>
              </a:rPr>
              <a:t>https://tefbis.meb.gov.tr</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268760"/>
            <a:ext cx="7632848" cy="381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5 Dikdörtgen"/>
          <p:cNvSpPr>
            <a:spLocks noChangeArrowheads="1"/>
          </p:cNvSpPr>
          <p:nvPr/>
        </p:nvSpPr>
        <p:spPr bwMode="auto">
          <a:xfrm>
            <a:off x="1115616" y="5301208"/>
            <a:ext cx="346773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pPr>
            <a:r>
              <a:rPr lang="tr-TR" sz="2000" dirty="0" smtClean="0"/>
              <a:t>https</a:t>
            </a:r>
            <a:r>
              <a:rPr lang="tr-TR" sz="2000" dirty="0"/>
              <a:t>://</a:t>
            </a:r>
            <a:r>
              <a:rPr lang="tr-TR" sz="2000" dirty="0" smtClean="0"/>
              <a:t>mebbis.meb.gov.tr</a:t>
            </a:r>
            <a:endParaRPr lang="tr-TR" sz="2000" dirty="0"/>
          </a:p>
        </p:txBody>
      </p:sp>
      <p:sp>
        <p:nvSpPr>
          <p:cNvPr id="9" name="7 Dikdörtgen"/>
          <p:cNvSpPr/>
          <p:nvPr/>
        </p:nvSpPr>
        <p:spPr>
          <a:xfrm>
            <a:off x="2688444" y="4293096"/>
            <a:ext cx="443396" cy="134316"/>
          </a:xfrm>
          <a:prstGeom prst="rect">
            <a:avLst/>
          </a:prstGeom>
          <a:solidFill>
            <a:schemeClr val="accent6">
              <a:lumMod val="60000"/>
              <a:lumOff val="40000"/>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9 Düz Ok Bağlayıcısı"/>
          <p:cNvCxnSpPr/>
          <p:nvPr/>
        </p:nvCxnSpPr>
        <p:spPr>
          <a:xfrm>
            <a:off x="2089150" y="3794473"/>
            <a:ext cx="599294" cy="498623"/>
          </a:xfrm>
          <a:prstGeom prst="straightConnector1">
            <a:avLst/>
          </a:prstGeom>
          <a:ln w="15875">
            <a:solidFill>
              <a:schemeClr val="tx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242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rot="20056155">
            <a:off x="742977" y="1426691"/>
            <a:ext cx="7673064" cy="3960075"/>
            <a:chOff x="668216" y="1363622"/>
            <a:chExt cx="7958950" cy="363401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0745" y="1844824"/>
              <a:ext cx="7691233" cy="2736304"/>
            </a:xfrm>
            <a:prstGeom prst="rect">
              <a:avLst/>
            </a:prstGeom>
          </p:spPr>
        </p:pic>
        <p:sp>
          <p:nvSpPr>
            <p:cNvPr id="6" name="Rectangle 61"/>
            <p:cNvSpPr>
              <a:spLocks noChangeArrowheads="1"/>
            </p:cNvSpPr>
            <p:nvPr/>
          </p:nvSpPr>
          <p:spPr bwMode="auto">
            <a:xfrm rot="19082726">
              <a:off x="8246166" y="1363622"/>
              <a:ext cx="381000" cy="1132863"/>
            </a:xfrm>
            <a:prstGeom prst="rect">
              <a:avLst/>
            </a:prstGeom>
            <a:solidFill>
              <a:schemeClr val="accent1">
                <a:lumMod val="60000"/>
                <a:lumOff val="40000"/>
                <a:alpha val="71001"/>
              </a:schemeClr>
            </a:solidFill>
            <a:ln>
              <a:noFill/>
            </a:ln>
            <a:effectLst/>
          </p:spPr>
          <p:txBody>
            <a:bodyPr wrap="none" anchor="ctr"/>
            <a:lstStyle/>
            <a:p>
              <a:endParaRPr lang="tr-TR"/>
            </a:p>
          </p:txBody>
        </p:sp>
        <p:sp>
          <p:nvSpPr>
            <p:cNvPr id="7" name="Rectangle 62"/>
            <p:cNvSpPr>
              <a:spLocks noChangeArrowheads="1"/>
            </p:cNvSpPr>
            <p:nvPr/>
          </p:nvSpPr>
          <p:spPr bwMode="auto">
            <a:xfrm rot="19019743">
              <a:off x="668216" y="4005806"/>
              <a:ext cx="381000" cy="990600"/>
            </a:xfrm>
            <a:prstGeom prst="rect">
              <a:avLst/>
            </a:prstGeom>
            <a:solidFill>
              <a:schemeClr val="accent1">
                <a:lumMod val="60000"/>
                <a:lumOff val="40000"/>
                <a:alpha val="71001"/>
              </a:schemeClr>
            </a:solidFill>
            <a:ln>
              <a:noFill/>
            </a:ln>
            <a:effectLst/>
          </p:spPr>
          <p:txBody>
            <a:bodyPr wrap="none" anchor="ctr"/>
            <a:lstStyle/>
            <a:p>
              <a:endParaRPr lang="tr-TR"/>
            </a:p>
          </p:txBody>
        </p:sp>
        <p:sp>
          <p:nvSpPr>
            <p:cNvPr id="8" name="Rectangle 63"/>
            <p:cNvSpPr>
              <a:spLocks noChangeArrowheads="1"/>
            </p:cNvSpPr>
            <p:nvPr/>
          </p:nvSpPr>
          <p:spPr bwMode="auto">
            <a:xfrm rot="2612062">
              <a:off x="731421" y="1439831"/>
              <a:ext cx="381000" cy="1178551"/>
            </a:xfrm>
            <a:prstGeom prst="rect">
              <a:avLst/>
            </a:prstGeom>
            <a:solidFill>
              <a:schemeClr val="accent1">
                <a:lumMod val="60000"/>
                <a:lumOff val="40000"/>
                <a:alpha val="71001"/>
              </a:schemeClr>
            </a:solidFill>
            <a:ln>
              <a:noFill/>
            </a:ln>
            <a:effectLst/>
          </p:spPr>
          <p:txBody>
            <a:bodyPr wrap="none" anchor="ctr"/>
            <a:lstStyle/>
            <a:p>
              <a:endParaRPr lang="tr-TR"/>
            </a:p>
          </p:txBody>
        </p:sp>
        <p:sp>
          <p:nvSpPr>
            <p:cNvPr id="9" name="Rectangle 64"/>
            <p:cNvSpPr>
              <a:spLocks noChangeArrowheads="1"/>
            </p:cNvSpPr>
            <p:nvPr/>
          </p:nvSpPr>
          <p:spPr bwMode="auto">
            <a:xfrm rot="2558867" flipH="1">
              <a:off x="8246165" y="4007032"/>
              <a:ext cx="381000" cy="990600"/>
            </a:xfrm>
            <a:prstGeom prst="rect">
              <a:avLst/>
            </a:prstGeom>
            <a:solidFill>
              <a:schemeClr val="accent1">
                <a:lumMod val="60000"/>
                <a:lumOff val="40000"/>
                <a:alpha val="71001"/>
              </a:schemeClr>
            </a:solidFill>
            <a:ln>
              <a:noFill/>
            </a:ln>
            <a:effectLst/>
          </p:spPr>
          <p:txBody>
            <a:bodyPr wrap="none" anchor="ctr"/>
            <a:lstStyle/>
            <a:p>
              <a:endParaRPr lang="tr-TR"/>
            </a:p>
          </p:txBody>
        </p:sp>
      </p:grpSp>
    </p:spTree>
    <p:extLst>
      <p:ext uri="{BB962C8B-B14F-4D97-AF65-F5344CB8AC3E}">
        <p14:creationId xmlns:p14="http://schemas.microsoft.com/office/powerpoint/2010/main" xmlns="" val="262565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5 İçerik Yer Tutucusu"/>
          <p:cNvSpPr>
            <a:spLocks noGrp="1"/>
          </p:cNvSpPr>
          <p:nvPr>
            <p:ph idx="1"/>
          </p:nvPr>
        </p:nvSpPr>
        <p:spPr>
          <a:xfrm>
            <a:off x="755576" y="914400"/>
            <a:ext cx="7632848" cy="5322912"/>
          </a:xfrm>
          <a:noFill/>
        </p:spPr>
        <p:txBody>
          <a:bodyPr>
            <a:normAutofit/>
          </a:bodyPr>
          <a:lstStyle/>
          <a:p>
            <a:pPr algn="just">
              <a:buFont typeface="Wingdings" pitchFamily="2" charset="2"/>
              <a:buChar char="Ø"/>
            </a:pPr>
            <a:r>
              <a:rPr lang="tr-TR" altLang="tr-TR" sz="2800" dirty="0" smtClean="0">
                <a:solidFill>
                  <a:srgbClr val="FF0000"/>
                </a:solidFill>
                <a:latin typeface="Times New Roman" pitchFamily="18" charset="0"/>
                <a:cs typeface="Times New Roman" pitchFamily="18" charset="0"/>
              </a:rPr>
              <a:t>TEFBİS sistemine giremiyorum? </a:t>
            </a:r>
          </a:p>
          <a:p>
            <a:pPr algn="just">
              <a:buFont typeface="Wingdings" pitchFamily="2" charset="2"/>
              <a:buChar char="Ø"/>
            </a:pPr>
            <a:r>
              <a:rPr lang="tr-TR" altLang="tr-TR" sz="2800" dirty="0" smtClean="0">
                <a:solidFill>
                  <a:srgbClr val="FF0000"/>
                </a:solidFill>
                <a:latin typeface="Times New Roman" pitchFamily="18" charset="0"/>
                <a:cs typeface="Times New Roman" pitchFamily="18" charset="0"/>
              </a:rPr>
              <a:t>Şifremi giriyorum TEFBİS ’e girmiyor?</a:t>
            </a:r>
          </a:p>
          <a:p>
            <a:pPr algn="just">
              <a:buFont typeface="Wingdings" pitchFamily="2" charset="2"/>
              <a:buChar char="v"/>
            </a:pPr>
            <a:r>
              <a:rPr lang="tr-TR" altLang="tr-TR" sz="2800" dirty="0" smtClean="0">
                <a:latin typeface="Times New Roman" pitchFamily="18" charset="0"/>
                <a:cs typeface="Times New Roman" pitchFamily="18" charset="0"/>
              </a:rPr>
              <a:t>   </a:t>
            </a:r>
            <a:r>
              <a:rPr lang="tr-TR" altLang="tr-TR" sz="2800" b="1" dirty="0" err="1" smtClean="0">
                <a:solidFill>
                  <a:srgbClr val="0070C0"/>
                </a:solidFill>
                <a:latin typeface="Times New Roman" pitchFamily="18" charset="0"/>
                <a:cs typeface="Times New Roman" pitchFamily="18" charset="0"/>
              </a:rPr>
              <a:t>Cevap:</a:t>
            </a:r>
            <a:r>
              <a:rPr lang="tr-TR" altLang="tr-TR" sz="2800" dirty="0" err="1" smtClean="0">
                <a:latin typeface="Times New Roman" pitchFamily="18" charset="0"/>
                <a:cs typeface="Times New Roman" pitchFamily="18" charset="0"/>
              </a:rPr>
              <a:t>Kurum</a:t>
            </a:r>
            <a:r>
              <a:rPr lang="tr-TR" altLang="tr-TR" sz="2800" dirty="0" smtClean="0">
                <a:latin typeface="Times New Roman" pitchFamily="18" charset="0"/>
                <a:cs typeface="Times New Roman" pitchFamily="18" charset="0"/>
              </a:rPr>
              <a:t> kodu ve verilen şifreyi ya tam doğru yazmıyor, ve küçük büyük harf yazarken </a:t>
            </a:r>
            <a:r>
              <a:rPr lang="tr-TR" altLang="tr-TR" sz="2800" dirty="0" err="1" smtClean="0">
                <a:latin typeface="Times New Roman" pitchFamily="18" charset="0"/>
                <a:cs typeface="Times New Roman" pitchFamily="18" charset="0"/>
              </a:rPr>
              <a:t>CapsLock</a:t>
            </a:r>
            <a:r>
              <a:rPr lang="tr-TR" altLang="tr-TR" sz="2800" dirty="0" smtClean="0">
                <a:latin typeface="Times New Roman" pitchFamily="18" charset="0"/>
                <a:cs typeface="Times New Roman" pitchFamily="18" charset="0"/>
              </a:rPr>
              <a:t> tuşunu açık yada kapalı olduğuna bakmıyor, şifrede harf varsa büyük/küçük uyumuna dikkat etmiyor. Veya verilen kurum kodlarını yanlış giriyor </a:t>
            </a:r>
          </a:p>
          <a:p>
            <a:pPr marL="0" indent="0" algn="ctr">
              <a:buNone/>
            </a:pPr>
            <a:r>
              <a:rPr lang="tr-TR" altLang="tr-TR" sz="2800" dirty="0">
                <a:latin typeface="Times New Roman" pitchFamily="18" charset="0"/>
                <a:cs typeface="Times New Roman" pitchFamily="18" charset="0"/>
              </a:rPr>
              <a:t>v</a:t>
            </a:r>
            <a:r>
              <a:rPr lang="tr-TR" altLang="tr-TR" sz="2800" dirty="0" smtClean="0">
                <a:latin typeface="Times New Roman" pitchFamily="18" charset="0"/>
                <a:cs typeface="Times New Roman" pitchFamily="18" charset="0"/>
              </a:rPr>
              <a:t>eya </a:t>
            </a:r>
          </a:p>
          <a:p>
            <a:pPr marL="0" indent="0" algn="ctr">
              <a:buNone/>
            </a:pPr>
            <a:r>
              <a:rPr lang="tr-TR" altLang="tr-TR" sz="2800" b="1" u="sng" dirty="0" smtClean="0">
                <a:solidFill>
                  <a:srgbClr val="FF0000"/>
                </a:solidFill>
                <a:latin typeface="Times New Roman" pitchFamily="18" charset="0"/>
                <a:cs typeface="Times New Roman" pitchFamily="18" charset="0"/>
              </a:rPr>
              <a:t>Eski Kurum koduyla  </a:t>
            </a:r>
            <a:r>
              <a:rPr lang="tr-TR" altLang="tr-TR" sz="2800" b="1" u="sng" dirty="0" err="1" smtClean="0">
                <a:solidFill>
                  <a:srgbClr val="FF0000"/>
                </a:solidFill>
                <a:latin typeface="Times New Roman" pitchFamily="18" charset="0"/>
                <a:cs typeface="Times New Roman" pitchFamily="18" charset="0"/>
              </a:rPr>
              <a:t>Tefbis</a:t>
            </a:r>
            <a:r>
              <a:rPr lang="tr-TR" altLang="tr-TR" sz="2800" b="1" u="sng" dirty="0" smtClean="0">
                <a:solidFill>
                  <a:srgbClr val="FF0000"/>
                </a:solidFill>
                <a:latin typeface="Times New Roman" pitchFamily="18" charset="0"/>
                <a:cs typeface="Times New Roman" pitchFamily="18" charset="0"/>
              </a:rPr>
              <a:t> sistemine girmeye çalışıyor.</a:t>
            </a:r>
            <a:endParaRPr lang="tr-TR" altLang="tr-TR" sz="2800" b="1" dirty="0" smtClean="0">
              <a:solidFill>
                <a:srgbClr val="FF0000"/>
              </a:solidFill>
              <a:latin typeface="Times New Roman" pitchFamily="18" charset="0"/>
              <a:cs typeface="Times New Roman" pitchFamily="18" charset="0"/>
            </a:endParaRPr>
          </a:p>
          <a:p>
            <a:endParaRPr lang="tr-TR" altLang="tr-TR"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55576" y="548680"/>
            <a:ext cx="7632848" cy="5943600"/>
          </a:xfrm>
          <a:noFill/>
        </p:spPr>
        <p:txBody>
          <a:bodyPr/>
          <a:lstStyle/>
          <a:p>
            <a:pPr algn="just">
              <a:buFont typeface="Arial" charset="0"/>
              <a:buNone/>
              <a:defRPr/>
            </a:pPr>
            <a:r>
              <a:rPr lang="tr-TR" sz="2800" dirty="0" smtClean="0">
                <a:solidFill>
                  <a:srgbClr val="FF0000"/>
                </a:solidFill>
              </a:rPr>
              <a:t> </a:t>
            </a:r>
            <a:r>
              <a:rPr lang="tr-TR" sz="2800" dirty="0" smtClean="0">
                <a:solidFill>
                  <a:srgbClr val="FF0000"/>
                </a:solidFill>
                <a:latin typeface="Times New Roman" pitchFamily="18" charset="0"/>
                <a:cs typeface="Times New Roman" pitchFamily="18" charset="0"/>
              </a:rPr>
              <a:t>TEFBİS sisteminde Okul Aile Birliği Modülünü  göremiyorum/giremiyorum, Okul Aile Birliği Modülüm çalışmıyor.?</a:t>
            </a:r>
          </a:p>
          <a:p>
            <a:pPr algn="just">
              <a:lnSpc>
                <a:spcPct val="125000"/>
              </a:lnSpc>
              <a:buFont typeface="Wingdings" pitchFamily="2" charset="2"/>
              <a:buChar char="v"/>
              <a:defRPr/>
            </a:pPr>
            <a:r>
              <a:rPr lang="tr-TR" sz="2800" spc="-150" dirty="0" smtClean="0">
                <a:latin typeface="Times New Roman" pitchFamily="18" charset="0"/>
                <a:cs typeface="Times New Roman" pitchFamily="18" charset="0"/>
              </a:rPr>
              <a:t> Kurumumuz Okullar Modülünde, Ayarlar Menüsünden girip OAB Başkanını Kullanıcı olarak ekleyip bilgilerini girecekler ve OAB başkanına sisteme giriş yapması ve kullanması için yetki verecekler. Ekranda OAB Modülünün işlerlik kazanıp kazanmadığı kontrol edilmeli. </a:t>
            </a:r>
            <a:r>
              <a:rPr lang="tr-TR" sz="2800" u="sng" spc="-150" dirty="0" smtClean="0">
                <a:latin typeface="Times New Roman" pitchFamily="18" charset="0"/>
                <a:cs typeface="Times New Roman" pitchFamily="18" charset="0"/>
              </a:rPr>
              <a:t>OAB başkanını ekleyip yetkileri güncelledikten sonra  Modül çalışmıyorsa </a:t>
            </a:r>
            <a:r>
              <a:rPr lang="tr-TR" sz="2800" b="1" u="sng" spc="-15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İl/İlçe Mem Tefbis Yöneticinize </a:t>
            </a:r>
            <a:r>
              <a:rPr lang="tr-TR" sz="2800" u="sng" spc="-150" dirty="0" smtClean="0">
                <a:latin typeface="Times New Roman" pitchFamily="18" charset="0"/>
                <a:cs typeface="Times New Roman" pitchFamily="18" charset="0"/>
              </a:rPr>
              <a:t> müracaat  ediniz. </a:t>
            </a:r>
            <a:endParaRPr lang="tr-TR" dirty="0" smtClean="0">
              <a:latin typeface="Times New Roman" pitchFamily="18" charset="0"/>
              <a:cs typeface="Times New Roman" pitchFamily="18" charset="0"/>
            </a:endParaRPr>
          </a:p>
        </p:txBody>
      </p:sp>
    </p:spTree>
  </p:cSld>
  <p:clrMapOvr>
    <a:masterClrMapping/>
  </p:clrMapOvr>
  <p:transition spd="slow">
    <p:wipe dir="r"/>
    <p:sndAc>
      <p:stSnd>
        <p:snd r:embed="rId2" name="breez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83568" y="620688"/>
            <a:ext cx="7704856" cy="5867400"/>
          </a:xfrm>
          <a:noFill/>
          <a:ln cap="rnd">
            <a:round/>
          </a:ln>
        </p:spPr>
        <p:txBody>
          <a:bodyPr>
            <a:normAutofit/>
          </a:bodyPr>
          <a:lstStyle/>
          <a:p>
            <a:pPr marL="609600" indent="-609600" algn="ctr" eaLnBrk="1" hangingPunct="1">
              <a:lnSpc>
                <a:spcPct val="80000"/>
              </a:lnSpc>
              <a:buFont typeface="Arial" charset="0"/>
              <a:buNone/>
              <a:defRPr/>
            </a:pPr>
            <a:r>
              <a:rPr lang="tr-TR" dirty="0" smtClean="0"/>
              <a:t> </a:t>
            </a:r>
            <a:r>
              <a:rPr lang="tr-TR" sz="2800" spc="-150" dirty="0" smtClean="0">
                <a:solidFill>
                  <a:srgbClr val="FF0000"/>
                </a:solidFill>
                <a:latin typeface="Times New Roman" pitchFamily="18" charset="0"/>
                <a:cs typeface="Times New Roman" pitchFamily="18" charset="0"/>
              </a:rPr>
              <a:t>TEFBİS sisteminde Okul Öncesi  Modülünü     göremiyorum/giremiyorum, Okul Öncesi  Modülü çalışmıyor.?</a:t>
            </a:r>
            <a:r>
              <a:rPr lang="tr-TR" sz="2800" dirty="0" smtClean="0">
                <a:latin typeface="Times New Roman" pitchFamily="18" charset="0"/>
                <a:cs typeface="Times New Roman" pitchFamily="18" charset="0"/>
              </a:rPr>
              <a:t> </a:t>
            </a:r>
          </a:p>
          <a:p>
            <a:pPr marL="609600" indent="-609600" algn="just" eaLnBrk="1" hangingPunct="1">
              <a:buFont typeface="Wingdings" pitchFamily="2" charset="2"/>
              <a:buChar char="Ø"/>
              <a:defRPr/>
            </a:pPr>
            <a:r>
              <a:rPr lang="tr-TR" sz="2800" dirty="0" smtClean="0">
                <a:latin typeface="Times New Roman" pitchFamily="18" charset="0"/>
                <a:cs typeface="Times New Roman" pitchFamily="18" charset="0"/>
              </a:rPr>
              <a:t>Kurumsal kullanıcı ile sisteme giriş yapılıp okullar modülünde,  ayarlar menüsünden okul öncesi yetkilisini kullanıcı olarak eklenecek okul öncesi yetkilisinin yetkilerini güncelleyecekler. </a:t>
            </a:r>
          </a:p>
          <a:p>
            <a:pPr marL="609600" indent="-609600" algn="just">
              <a:buNone/>
              <a:defRPr/>
            </a:pPr>
            <a:r>
              <a:rPr lang="tr-TR" sz="2800" dirty="0" smtClean="0">
                <a:latin typeface="Times New Roman" pitchFamily="18" charset="0"/>
                <a:cs typeface="Times New Roman" pitchFamily="18" charset="0"/>
              </a:rPr>
              <a:t>       Ekranda Okul Öncesi Modülünün işlerlik kazanıp kazanmadığı kontrol edilmeli. </a:t>
            </a:r>
            <a:r>
              <a:rPr lang="tr-TR" sz="2800" u="sng" dirty="0" smtClean="0">
                <a:latin typeface="Times New Roman" pitchFamily="18" charset="0"/>
                <a:cs typeface="Times New Roman" pitchFamily="18" charset="0"/>
              </a:rPr>
              <a:t>Okul Öncesi Yetkilisini ekleyip yetkileri güncelledikten sonra Modül çalışmıyorsa </a:t>
            </a:r>
            <a:r>
              <a:rPr lang="tr-TR" sz="2800" b="1" u="sng" spc="-15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İl/İlçe </a:t>
            </a:r>
            <a:r>
              <a:rPr lang="tr-TR" sz="2800" b="1" u="sng" spc="-15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Mem</a:t>
            </a:r>
            <a:r>
              <a:rPr lang="tr-TR" sz="2800" b="1" u="sng" spc="-15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800" b="1" u="sng" spc="-15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Tefbis</a:t>
            </a:r>
            <a:r>
              <a:rPr lang="tr-TR" sz="2800" b="1" u="sng" spc="-15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Yöneticinize</a:t>
            </a:r>
            <a:r>
              <a:rPr lang="tr-TR" sz="2800" u="sng" dirty="0" smtClean="0">
                <a:latin typeface="Times New Roman" pitchFamily="18" charset="0"/>
                <a:cs typeface="Times New Roman" pitchFamily="18" charset="0"/>
              </a:rPr>
              <a:t> müracaat ediniz. </a:t>
            </a:r>
            <a:endParaRPr lang="tr-TR" dirty="0" smtClean="0">
              <a:latin typeface="Times New Roman" pitchFamily="18" charset="0"/>
              <a:cs typeface="Times New Roman" pitchFamily="18" charset="0"/>
            </a:endParaRPr>
          </a:p>
        </p:txBody>
      </p:sp>
      <p:sp>
        <p:nvSpPr>
          <p:cNvPr id="31748" name="Rectangle 3"/>
          <p:cNvSpPr txBox="1">
            <a:spLocks noChangeArrowheads="1"/>
          </p:cNvSpPr>
          <p:nvPr/>
        </p:nvSpPr>
        <p:spPr bwMode="auto">
          <a:xfrm>
            <a:off x="1143000" y="5334000"/>
            <a:ext cx="7696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ts val="600"/>
              </a:spcBef>
              <a:buClr>
                <a:schemeClr val="accent1"/>
              </a:buClr>
              <a:buSzPct val="80000"/>
            </a:pPr>
            <a:endParaRPr lang="tr-TR" altLang="tr-TR" sz="200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914400"/>
            <a:ext cx="7632848" cy="4746848"/>
          </a:xfrm>
          <a:noFill/>
          <a:ln>
            <a:solidFill>
              <a:schemeClr val="bg2">
                <a:lumMod val="50000"/>
              </a:schemeClr>
            </a:solidFill>
          </a:ln>
        </p:spPr>
        <p:txBody>
          <a:bodyPr>
            <a:normAutofit/>
          </a:bodyPr>
          <a:lstStyle/>
          <a:p>
            <a:pPr algn="just">
              <a:buFont typeface="Wingdings" pitchFamily="2" charset="2"/>
              <a:buChar char="Ø"/>
              <a:defRPr/>
            </a:pPr>
            <a:r>
              <a:rPr lang="tr-TR" sz="2800" dirty="0" smtClean="0">
                <a:solidFill>
                  <a:srgbClr val="FF0000"/>
                </a:solidFill>
                <a:latin typeface="Times New Roman" pitchFamily="18" charset="0"/>
                <a:cs typeface="Times New Roman" pitchFamily="18" charset="0"/>
              </a:rPr>
              <a:t>Modüllere Kullanıcı ekleyeceğim zaman, Bu T.C kimlik numaralı kişi sistemde kayıtlıdır. İkazı ile karşılaşıyorum. T.C Kimlik numarası ile kullanıcı eklenemiyor ikazı veriyor?    </a:t>
            </a:r>
          </a:p>
          <a:p>
            <a:pPr algn="just">
              <a:buNone/>
              <a:defRPr/>
            </a:pPr>
            <a:endParaRPr lang="tr-TR" sz="2800" dirty="0" smtClean="0">
              <a:solidFill>
                <a:srgbClr val="FF0000"/>
              </a:solidFill>
              <a:latin typeface="Times New Roman" pitchFamily="18" charset="0"/>
              <a:cs typeface="Times New Roman" pitchFamily="18" charset="0"/>
            </a:endParaRPr>
          </a:p>
          <a:p>
            <a:pPr algn="just">
              <a:buFont typeface="Wingdings" pitchFamily="2" charset="2"/>
              <a:buChar char="v"/>
              <a:defRPr/>
            </a:pPr>
            <a:r>
              <a:rPr lang="tr-TR" sz="2800" dirty="0" smtClean="0">
                <a:latin typeface="Times New Roman" pitchFamily="18" charset="0"/>
                <a:cs typeface="Times New Roman" pitchFamily="18" charset="0"/>
              </a:rPr>
              <a:t> Kullanıcı olarak eklenecek TC Kimlik numaralı kişi, daha önceki (eski) okulundaki kaydının sildirilmesi gerekmektedir. Silinmiş olan kullanıcı il/ilçe TEFBİS sorumlusu tarafından yeni atandığı kuruma aktarımı yapılacak. (Uygulama yap.)</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55576" y="581744"/>
            <a:ext cx="7632848" cy="5727576"/>
          </a:xfrm>
          <a:noFill/>
          <a:ln>
            <a:miter lim="800000"/>
            <a:headEnd/>
            <a:tailEnd/>
          </a:ln>
          <a:extLst/>
        </p:spPr>
        <p:txBody>
          <a:bodyPr anchor="ctr"/>
          <a:lstStyle/>
          <a:p>
            <a:pPr algn="just">
              <a:buFont typeface="Wingdings" pitchFamily="2" charset="2"/>
              <a:buChar char="Ø"/>
              <a:defRPr/>
            </a:pPr>
            <a:r>
              <a:rPr lang="tr-TR" sz="2800" dirty="0" smtClean="0">
                <a:solidFill>
                  <a:srgbClr val="FF0000"/>
                </a:solidFill>
                <a:latin typeface="Times New Roman" pitchFamily="18" charset="0"/>
                <a:cs typeface="Times New Roman" pitchFamily="18" charset="0"/>
              </a:rPr>
              <a:t>Devreden Bakiye tutmuyor 4+4+4 sistemine geçmeden bakiyemiz tutuyordu 4+4+4 sisteminden sonra hesaplarımızda eksik bakiye gözüküyor veya fazla hesap bakiyesi gösteriyor? </a:t>
            </a:r>
          </a:p>
          <a:p>
            <a:pPr algn="just">
              <a:buFont typeface="Arial" charset="0"/>
              <a:buNone/>
              <a:defRPr/>
            </a:pPr>
            <a:r>
              <a:rPr lang="tr-TR" sz="2800" dirty="0" smtClean="0">
                <a:latin typeface="Times New Roman" pitchFamily="18" charset="0"/>
                <a:cs typeface="Times New Roman" pitchFamily="18" charset="0"/>
              </a:rPr>
              <a:t>    Cevap : 1-Devreden bakiye ile ilgili ilk önce bakılacak yer belirtilen fazla veya eksik bakiyenin hangi ekranda (modülde) gözüktüğüdür. </a:t>
            </a:r>
          </a:p>
          <a:p>
            <a:pPr algn="just">
              <a:buFont typeface="Arial" charset="0"/>
              <a:buNone/>
              <a:defRPr/>
            </a:pPr>
            <a:r>
              <a:rPr lang="tr-TR" sz="2800" dirty="0" smtClean="0">
                <a:latin typeface="Times New Roman" pitchFamily="18" charset="0"/>
                <a:cs typeface="Times New Roman" pitchFamily="18" charset="0"/>
              </a:rPr>
              <a:t>           Doğru Modüldeki ekrandan mı bahsediyoruz bu modüller kontrol edilecek.(Örnek: OAB devreden bakiye bilgisine ulaşmak için OAB Modülündeki  ekrana bakmak gerekiyor.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13 Dikdörtgen"/>
          <p:cNvSpPr>
            <a:spLocks noChangeArrowheads="1"/>
          </p:cNvSpPr>
          <p:nvPr/>
        </p:nvSpPr>
        <p:spPr bwMode="auto">
          <a:xfrm>
            <a:off x="683568" y="548680"/>
            <a:ext cx="7776864" cy="6555641"/>
          </a:xfrm>
          <a:prstGeom prst="rect">
            <a:avLst/>
          </a:prstGeom>
          <a:noFill/>
          <a:ln>
            <a:noFill/>
          </a:ln>
        </p:spPr>
        <p:txBody>
          <a:bodyPr wrap="square">
            <a:spAutoFit/>
          </a:bodyPr>
          <a:lstStyle/>
          <a:p>
            <a:pPr algn="just"/>
            <a:r>
              <a:rPr lang="tr-TR" altLang="tr-TR" sz="2800" b="1" dirty="0">
                <a:solidFill>
                  <a:srgbClr val="FF0000"/>
                </a:solidFill>
                <a:latin typeface="Times New Roman" pitchFamily="18" charset="0"/>
                <a:cs typeface="Times New Roman" pitchFamily="18" charset="0"/>
              </a:rPr>
              <a:t>Cevap : 2- </a:t>
            </a:r>
            <a:r>
              <a:rPr lang="tr-TR" altLang="tr-TR" sz="2800" dirty="0">
                <a:latin typeface="Times New Roman" pitchFamily="18" charset="0"/>
                <a:cs typeface="Times New Roman" pitchFamily="18" charset="0"/>
              </a:rPr>
              <a:t>Okul Aile Birlikleri Modülü veya Okul Öncesi modülündeki ekranda gözüken bakiyenizin mutlaka doğru kontrollerini yapmanız lazım bunlar; Hatanın kaynaklandığı ana kriterlerdir.</a:t>
            </a:r>
          </a:p>
          <a:p>
            <a:pPr algn="just">
              <a:buFont typeface="Wingdings" pitchFamily="2" charset="2"/>
              <a:buChar char="v"/>
            </a:pPr>
            <a:r>
              <a:rPr lang="tr-TR" altLang="tr-TR" sz="2800" dirty="0" smtClean="0">
                <a:solidFill>
                  <a:srgbClr val="FF0000"/>
                </a:solidFill>
                <a:latin typeface="Times New Roman" pitchFamily="18" charset="0"/>
                <a:cs typeface="Times New Roman" pitchFamily="18" charset="0"/>
              </a:rPr>
              <a:t> </a:t>
            </a:r>
            <a:r>
              <a:rPr lang="tr-TR" altLang="tr-TR" sz="2800" dirty="0">
                <a:latin typeface="Times New Roman" pitchFamily="18" charset="0"/>
                <a:cs typeface="Times New Roman" pitchFamily="18" charset="0"/>
              </a:rPr>
              <a:t>Sisteme ilk girişteki Devreden bakiyenizden başlayarak OAB. Modülü ve </a:t>
            </a:r>
            <a:r>
              <a:rPr lang="tr-TR" altLang="tr-TR" sz="2800" dirty="0" smtClean="0">
                <a:latin typeface="Times New Roman" pitchFamily="18" charset="0"/>
                <a:cs typeface="Times New Roman" pitchFamily="18" charset="0"/>
              </a:rPr>
              <a:t>OÖ. </a:t>
            </a:r>
            <a:r>
              <a:rPr lang="tr-TR" altLang="tr-TR" sz="2800" dirty="0">
                <a:latin typeface="Times New Roman" pitchFamily="18" charset="0"/>
                <a:cs typeface="Times New Roman" pitchFamily="18" charset="0"/>
              </a:rPr>
              <a:t>Modülünün 2010 yılında sisteme giriş Devreden bakiyenizi kontrol ediniz.( Devreden bakiye ile en çok problem buradan kaynaklandığı için sisteme ilk girişteki bakiyenize asla müdahale edilmeyecek. Yani her yıl gelir ve gider arasındaki fark buraya girilmeyecektir. İşletme defterinde yazılı olan gelir ve gider arasında oluşan fark yazılmayacak.)</a:t>
            </a:r>
          </a:p>
          <a:p>
            <a:pPr algn="just"/>
            <a:endParaRPr lang="tr-TR" altLang="tr-TR" sz="2800" dirty="0">
              <a:latin typeface="Times New Roman" pitchFamily="18" charset="0"/>
              <a:cs typeface="Times New Roman" pitchFamily="18" charset="0"/>
            </a:endParaRPr>
          </a:p>
          <a:p>
            <a:pPr algn="just"/>
            <a:endParaRPr lang="tr-TR" altLang="tr-TR"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İçerik Yer Tutucusu"/>
          <p:cNvSpPr>
            <a:spLocks noGrp="1"/>
          </p:cNvSpPr>
          <p:nvPr>
            <p:ph idx="1"/>
          </p:nvPr>
        </p:nvSpPr>
        <p:spPr>
          <a:xfrm>
            <a:off x="755576" y="620688"/>
            <a:ext cx="7632848" cy="5616624"/>
          </a:xfrm>
          <a:noFill/>
        </p:spPr>
        <p:txBody>
          <a:bodyPr>
            <a:normAutofit lnSpcReduction="10000"/>
          </a:bodyPr>
          <a:lstStyle/>
          <a:p>
            <a:pPr algn="just">
              <a:buFont typeface="Wingdings" pitchFamily="2" charset="2"/>
              <a:buChar char="v"/>
            </a:pPr>
            <a:r>
              <a:rPr lang="tr-TR" altLang="tr-TR" sz="2800" dirty="0" smtClean="0">
                <a:latin typeface="Times New Roman" pitchFamily="18" charset="0"/>
                <a:cs typeface="Times New Roman" pitchFamily="18" charset="0"/>
              </a:rPr>
              <a:t>Okullarda tutulan işletme defterlerindeki gelir ve gider arasındaki fark ile TEFBİS sistemindeki fark  denk/eşit  olacak. Farklılık olduğu takdirde </a:t>
            </a:r>
            <a:r>
              <a:rPr lang="tr-TR" altLang="tr-TR" sz="2800" u="sng" dirty="0" smtClean="0">
                <a:solidFill>
                  <a:srgbClr val="FF0000"/>
                </a:solidFill>
                <a:latin typeface="Times New Roman" pitchFamily="18" charset="0"/>
                <a:cs typeface="Times New Roman" pitchFamily="18" charset="0"/>
              </a:rPr>
              <a:t>Banka Cüzdanı +Bankadan gelen (gelir-gider dekontları) + İşletme Hesabı defteriniz +</a:t>
            </a:r>
            <a:r>
              <a:rPr lang="tr-TR" altLang="tr-TR" sz="2800" u="sng" dirty="0" err="1" smtClean="0">
                <a:solidFill>
                  <a:srgbClr val="FF0000"/>
                </a:solidFill>
                <a:latin typeface="Times New Roman" pitchFamily="18" charset="0"/>
                <a:cs typeface="Times New Roman" pitchFamily="18" charset="0"/>
              </a:rPr>
              <a:t>Tefbis</a:t>
            </a:r>
            <a:r>
              <a:rPr lang="tr-TR" altLang="tr-TR" sz="2800" u="sng" dirty="0" smtClean="0">
                <a:solidFill>
                  <a:srgbClr val="FF0000"/>
                </a:solidFill>
                <a:latin typeface="Times New Roman" pitchFamily="18" charset="0"/>
                <a:cs typeface="Times New Roman" pitchFamily="18" charset="0"/>
              </a:rPr>
              <a:t> sistemindeki gelir ve gider işlemleriniz hepsi kontrol edilecek. </a:t>
            </a:r>
            <a:r>
              <a:rPr lang="tr-TR" altLang="tr-TR" sz="2800" dirty="0" smtClean="0">
                <a:latin typeface="Times New Roman" pitchFamily="18" charset="0"/>
                <a:cs typeface="Times New Roman" pitchFamily="18" charset="0"/>
              </a:rPr>
              <a:t>Gelir ve Gider hesapları kontrol edilirken; </a:t>
            </a:r>
            <a:r>
              <a:rPr lang="tr-TR" altLang="tr-TR" sz="2800" b="1" u="sng" dirty="0" smtClean="0">
                <a:solidFill>
                  <a:srgbClr val="00B050"/>
                </a:solidFill>
                <a:latin typeface="Times New Roman" pitchFamily="18" charset="0"/>
                <a:cs typeface="Times New Roman" pitchFamily="18" charset="0"/>
              </a:rPr>
              <a:t>mükerrer</a:t>
            </a:r>
            <a:r>
              <a:rPr lang="tr-TR" altLang="tr-TR" sz="2800" dirty="0" smtClean="0">
                <a:latin typeface="Times New Roman" pitchFamily="18" charset="0"/>
                <a:cs typeface="Times New Roman" pitchFamily="18" charset="0"/>
              </a:rPr>
              <a:t> kayıt olup olmadığı incelenecek varsa bunlar  ilgili kayıt işlemi için ilgili  modülde hangi işlem için düzenleme işlemi yapılacak ise hatalı kayıt için sistemden </a:t>
            </a:r>
            <a:r>
              <a:rPr lang="tr-TR" altLang="tr-TR" sz="2800" u="sng" dirty="0" smtClean="0">
                <a:solidFill>
                  <a:srgbClr val="C00000"/>
                </a:solidFill>
                <a:latin typeface="Times New Roman" pitchFamily="18" charset="0"/>
                <a:cs typeface="Times New Roman" pitchFamily="18" charset="0"/>
              </a:rPr>
              <a:t>Silinmesi/Düzenlenmesi  için İl/İlçe </a:t>
            </a:r>
            <a:r>
              <a:rPr lang="tr-TR" altLang="tr-TR" sz="2800" u="sng" dirty="0" err="1" smtClean="0">
                <a:solidFill>
                  <a:srgbClr val="C00000"/>
                </a:solidFill>
                <a:latin typeface="Times New Roman" pitchFamily="18" charset="0"/>
                <a:cs typeface="Times New Roman" pitchFamily="18" charset="0"/>
              </a:rPr>
              <a:t>Tefbis</a:t>
            </a:r>
            <a:r>
              <a:rPr lang="tr-TR" altLang="tr-TR" sz="2800" u="sng" dirty="0" smtClean="0">
                <a:solidFill>
                  <a:srgbClr val="C00000"/>
                </a:solidFill>
                <a:latin typeface="Times New Roman" pitchFamily="18" charset="0"/>
                <a:cs typeface="Times New Roman" pitchFamily="18" charset="0"/>
              </a:rPr>
              <a:t> Yöneticinize talepte bulunulacak.(*** Talep Formu)</a:t>
            </a:r>
            <a:endParaRPr lang="tr-TR" altLang="tr-TR" sz="2800" dirty="0" smtClean="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xmlns="" val="2649553762"/>
              </p:ext>
            </p:extLst>
          </p:nvPr>
        </p:nvGraphicFramePr>
        <p:xfrm>
          <a:off x="835968" y="764704"/>
          <a:ext cx="755245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2 İçerik Yer Tutucusu"/>
          <p:cNvSpPr>
            <a:spLocks noGrp="1"/>
          </p:cNvSpPr>
          <p:nvPr>
            <p:ph idx="1"/>
          </p:nvPr>
        </p:nvSpPr>
        <p:spPr>
          <a:xfrm>
            <a:off x="755576" y="620688"/>
            <a:ext cx="7632848" cy="5791200"/>
          </a:xfrm>
          <a:noFill/>
        </p:spPr>
        <p:txBody>
          <a:bodyPr>
            <a:normAutofit fontScale="92500" lnSpcReduction="20000"/>
          </a:bodyPr>
          <a:lstStyle/>
          <a:p>
            <a:pPr>
              <a:buFont typeface="Wingdings" pitchFamily="2" charset="2"/>
              <a:buChar char="Ø"/>
            </a:pPr>
            <a:r>
              <a:rPr lang="tr-TR" altLang="tr-TR" sz="2800" dirty="0" smtClean="0">
                <a:solidFill>
                  <a:srgbClr val="FF0000"/>
                </a:solidFill>
                <a:latin typeface="Times New Roman" pitchFamily="18" charset="0"/>
                <a:cs typeface="Times New Roman" pitchFamily="18" charset="0"/>
              </a:rPr>
              <a:t>Okullar Modülüne sehven veri girişi yaptım, hesabı nasıl düzelteceğim?</a:t>
            </a:r>
          </a:p>
          <a:p>
            <a:pPr algn="just">
              <a:buFont typeface="Wingdings" pitchFamily="2" charset="2"/>
              <a:buChar char="v"/>
            </a:pPr>
            <a:r>
              <a:rPr lang="tr-TR" altLang="tr-TR" sz="2800" dirty="0" smtClean="0">
                <a:latin typeface="Times New Roman" pitchFamily="18" charset="0"/>
                <a:cs typeface="Times New Roman" pitchFamily="18" charset="0"/>
              </a:rPr>
              <a:t>  </a:t>
            </a:r>
            <a:r>
              <a:rPr lang="tr-TR" altLang="tr-TR" sz="2800" dirty="0" smtClean="0">
                <a:solidFill>
                  <a:srgbClr val="FF0000"/>
                </a:solidFill>
                <a:latin typeface="Times New Roman" pitchFamily="18" charset="0"/>
                <a:cs typeface="Times New Roman" pitchFamily="18" charset="0"/>
              </a:rPr>
              <a:t>Cevap: </a:t>
            </a:r>
            <a:r>
              <a:rPr lang="tr-TR" altLang="tr-TR" sz="2800" dirty="0" smtClean="0">
                <a:latin typeface="Times New Roman" pitchFamily="18" charset="0"/>
                <a:cs typeface="Times New Roman" pitchFamily="18" charset="0"/>
              </a:rPr>
              <a:t>Okullar Modülümüz bize,  OAB Modülü veri girişi ve O.Ö Modülü veri girişi hesaplarının toplamını verir. </a:t>
            </a:r>
            <a:r>
              <a:rPr lang="tr-TR" altLang="tr-TR" sz="2800" b="1" u="sng" dirty="0" smtClean="0">
                <a:solidFill>
                  <a:srgbClr val="FF0000"/>
                </a:solidFill>
                <a:latin typeface="Times New Roman" pitchFamily="18" charset="0"/>
                <a:cs typeface="Times New Roman" pitchFamily="18" charset="0"/>
              </a:rPr>
              <a:t>Bu Modüle hiçbir şekilde veri girişi yapılmayacaktır.</a:t>
            </a:r>
          </a:p>
          <a:p>
            <a:pPr algn="just">
              <a:buFont typeface="Wingdings" pitchFamily="2" charset="2"/>
              <a:buChar char="v"/>
            </a:pPr>
            <a:r>
              <a:rPr lang="tr-TR" altLang="tr-TR" sz="2800" dirty="0" smtClean="0">
                <a:latin typeface="Times New Roman" pitchFamily="18" charset="0"/>
                <a:cs typeface="Times New Roman" pitchFamily="18" charset="0"/>
              </a:rPr>
              <a:t>    İşlemini yaptığınız hatalı kayıtlarınızı ancak hata yaptığınız modülden ilgili kayıtlar için  düzenleme veya silme talebini İl/İlçe TEFBİS yöneticisine hatanın silinmesi  veya düzeltilmesi hususunda bildirimde bulunabilirsiniz. (*** talep formu)</a:t>
            </a:r>
          </a:p>
          <a:p>
            <a:pPr algn="just">
              <a:buFont typeface="Wingdings" pitchFamily="2" charset="2"/>
              <a:buChar char="v"/>
            </a:pPr>
            <a:r>
              <a:rPr lang="tr-TR" altLang="tr-TR" sz="2800" dirty="0" smtClean="0">
                <a:latin typeface="Times New Roman" pitchFamily="18" charset="0"/>
                <a:cs typeface="Times New Roman" pitchFamily="18" charset="0"/>
              </a:rPr>
              <a:t>İl/İlçe TEFBİS yöneticisi ile görüşerek  hatalı kaydın düzeltilip düzeltilmediğini silinip silinmediğini takip etmeniz gerekmektedir. </a:t>
            </a:r>
            <a:r>
              <a:rPr lang="tr-TR" altLang="tr-TR" sz="2800" u="sng" dirty="0" smtClean="0">
                <a:latin typeface="Times New Roman" pitchFamily="18" charset="0"/>
                <a:cs typeface="Times New Roman" pitchFamily="18" charset="0"/>
              </a:rPr>
              <a:t>Hatalı giriş yapılan kayıt silindi ise doğru olan kaydı doğru modüle yeniden işlenmesi gerekmektedir. </a:t>
            </a:r>
            <a:endParaRPr lang="tr-TR" altLang="tr-TR" sz="2800" b="1"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20688"/>
            <a:ext cx="6965245" cy="648071"/>
          </a:xfrm>
        </p:spPr>
        <p:txBody>
          <a:bodyPr>
            <a:normAutofit/>
          </a:bodyPr>
          <a:lstStyle/>
          <a:p>
            <a:pPr algn="l"/>
            <a:r>
              <a:rPr lang="tr-TR" sz="3200" b="1" dirty="0" smtClean="0">
                <a:solidFill>
                  <a:srgbClr val="FF0000"/>
                </a:solidFill>
              </a:rPr>
              <a:t>NİÇİN TEFBİS?</a:t>
            </a:r>
            <a:endParaRPr lang="tr-TR" sz="3200" b="1" dirty="0">
              <a:solidFill>
                <a:srgbClr val="FF0000"/>
              </a:solidFill>
            </a:endParaRPr>
          </a:p>
        </p:txBody>
      </p:sp>
      <p:sp>
        <p:nvSpPr>
          <p:cNvPr id="3" name="İçerik Yer Tutucusu 2"/>
          <p:cNvSpPr>
            <a:spLocks noGrp="1"/>
          </p:cNvSpPr>
          <p:nvPr>
            <p:ph idx="1"/>
          </p:nvPr>
        </p:nvSpPr>
        <p:spPr>
          <a:xfrm>
            <a:off x="755576" y="1196752"/>
            <a:ext cx="7632848" cy="5040560"/>
          </a:xfrm>
        </p:spPr>
        <p:txBody>
          <a:bodyPr>
            <a:normAutofit fontScale="92500" lnSpcReduction="10000"/>
          </a:bodyPr>
          <a:lstStyle/>
          <a:p>
            <a:r>
              <a:rPr lang="tr-TR" dirty="0"/>
              <a:t>MEB’e bağlı eğitim-öğretim kurumlarının genel bütçe gelirleri dışındaki vatandaş katkıları ile okul kullanım alanlarından elde edilen gelir ve giderlerinin </a:t>
            </a:r>
            <a:r>
              <a:rPr lang="tr-TR" dirty="0" smtClean="0"/>
              <a:t>kayıt altına alınması,</a:t>
            </a:r>
          </a:p>
          <a:p>
            <a:r>
              <a:rPr lang="tr-TR" dirty="0"/>
              <a:t>Okul bazında harcamaların belirlenmesi ve etkin olarak </a:t>
            </a:r>
            <a:r>
              <a:rPr lang="tr-TR" dirty="0" smtClean="0"/>
              <a:t>izlenmesi,</a:t>
            </a:r>
            <a:endParaRPr lang="tr-TR" dirty="0"/>
          </a:p>
          <a:p>
            <a:r>
              <a:rPr lang="tr-TR" dirty="0"/>
              <a:t>Bağış /katkı yapanların yaptıkları bağış ve katkıların kullanımını izleme imkanlarına kavuşturulması ve harcamalarda şeffaflığın </a:t>
            </a:r>
            <a:r>
              <a:rPr lang="tr-TR" dirty="0" smtClean="0"/>
              <a:t>sağlanması,</a:t>
            </a:r>
            <a:endParaRPr lang="tr-TR" dirty="0"/>
          </a:p>
          <a:p>
            <a:r>
              <a:rPr lang="tr-TR" u="sng" dirty="0"/>
              <a:t>Araştırmacılar için güncel ve analiz edilebilir eğitim harcamalarına ilişkin verilerin </a:t>
            </a:r>
            <a:r>
              <a:rPr lang="tr-TR" u="sng" dirty="0" smtClean="0"/>
              <a:t>üretilmesi,</a:t>
            </a:r>
            <a:endParaRPr lang="tr-TR" u="sng" dirty="0"/>
          </a:p>
          <a:p>
            <a:r>
              <a:rPr lang="tr-TR" u="sng" dirty="0"/>
              <a:t>Uluslararası kurum ve kuruluşlara anlaşmalar gereği sağlanması gerekli olan verilerin zamanında, güncel ve hızlı bir şekilde </a:t>
            </a:r>
            <a:r>
              <a:rPr lang="tr-TR" u="sng" dirty="0" smtClean="0"/>
              <a:t>sağlanması…</a:t>
            </a:r>
            <a:endParaRPr lang="tr-TR" u="sng" dirty="0"/>
          </a:p>
        </p:txBody>
      </p:sp>
    </p:spTree>
    <p:extLst>
      <p:ext uri="{BB962C8B-B14F-4D97-AF65-F5344CB8AC3E}">
        <p14:creationId xmlns:p14="http://schemas.microsoft.com/office/powerpoint/2010/main" xmlns="" val="1250298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İçerik Yer Tutucusu"/>
          <p:cNvSpPr>
            <a:spLocks noGrp="1"/>
          </p:cNvSpPr>
          <p:nvPr>
            <p:ph idx="1"/>
          </p:nvPr>
        </p:nvSpPr>
        <p:spPr>
          <a:xfrm>
            <a:off x="755576" y="548680"/>
            <a:ext cx="7632848" cy="5256584"/>
          </a:xfrm>
          <a:noFill/>
        </p:spPr>
        <p:txBody>
          <a:bodyPr>
            <a:normAutofit/>
          </a:bodyPr>
          <a:lstStyle/>
          <a:p>
            <a:pPr algn="ctr">
              <a:buNone/>
            </a:pPr>
            <a:endParaRPr lang="tr-TR" altLang="tr-TR" sz="2400" dirty="0" smtClean="0">
              <a:solidFill>
                <a:srgbClr val="FF0000"/>
              </a:solidFill>
              <a:latin typeface="Times New Roman" pitchFamily="18" charset="0"/>
              <a:cs typeface="Times New Roman" pitchFamily="18" charset="0"/>
            </a:endParaRPr>
          </a:p>
          <a:p>
            <a:pPr algn="ctr">
              <a:buNone/>
            </a:pPr>
            <a:r>
              <a:rPr lang="tr-TR" altLang="tr-TR" sz="2400" dirty="0" smtClean="0">
                <a:solidFill>
                  <a:srgbClr val="FF0000"/>
                </a:solidFill>
                <a:latin typeface="Times New Roman" pitchFamily="18" charset="0"/>
                <a:cs typeface="Times New Roman" pitchFamily="18" charset="0"/>
              </a:rPr>
              <a:t>TAHMİNİ BÜTÇE GİRİŞLERİNİ YAPAMADIK NE YAPMAMIZ GEREKİR?</a:t>
            </a:r>
          </a:p>
          <a:p>
            <a:pPr algn="just">
              <a:buFont typeface="Wingdings" pitchFamily="2" charset="2"/>
              <a:buChar char="Ø"/>
            </a:pPr>
            <a:endParaRPr lang="tr-TR" altLang="tr-TR" sz="2400" dirty="0" smtClean="0">
              <a:latin typeface="Times New Roman" pitchFamily="18" charset="0"/>
              <a:cs typeface="Times New Roman" pitchFamily="18" charset="0"/>
            </a:endParaRPr>
          </a:p>
          <a:p>
            <a:pPr algn="just">
              <a:buFont typeface="Wingdings" pitchFamily="2" charset="2"/>
              <a:buChar char="v"/>
            </a:pPr>
            <a:r>
              <a:rPr lang="tr-TR" altLang="tr-TR" sz="2400" dirty="0" smtClean="0">
                <a:latin typeface="Times New Roman" pitchFamily="18" charset="0"/>
                <a:cs typeface="Times New Roman" pitchFamily="18" charset="0"/>
              </a:rPr>
              <a:t>Tahmini Bütçe veri girişleri kurumlara verilen tarih aralığında ve zamanında yapılması gereken süreli veri girişleridir, bu sebeple zamanında girilmesi gerekir.</a:t>
            </a:r>
          </a:p>
          <a:p>
            <a:pPr algn="just">
              <a:buNone/>
            </a:pPr>
            <a:endParaRPr lang="tr-TR" altLang="tr-TR" sz="2400" dirty="0" smtClean="0">
              <a:latin typeface="Times New Roman" pitchFamily="18" charset="0"/>
              <a:cs typeface="Times New Roman" pitchFamily="18" charset="0"/>
            </a:endParaRPr>
          </a:p>
          <a:p>
            <a:pPr algn="just">
              <a:buFont typeface="Wingdings" pitchFamily="2" charset="2"/>
              <a:buChar char="v"/>
            </a:pPr>
            <a:r>
              <a:rPr lang="tr-TR" altLang="tr-TR" sz="2400" dirty="0" smtClean="0">
                <a:latin typeface="Times New Roman" pitchFamily="18" charset="0"/>
                <a:cs typeface="Times New Roman" pitchFamily="18" charset="0"/>
              </a:rPr>
              <a:t> Kurumlar belirtilen tarih aralığında veri girişleri yapmadıkları  takdirde sistem kapanır ve veri girişine izin vermez.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6 İçerik Yer Tutucusu"/>
          <p:cNvSpPr>
            <a:spLocks noGrp="1"/>
          </p:cNvSpPr>
          <p:nvPr>
            <p:ph idx="1"/>
          </p:nvPr>
        </p:nvSpPr>
        <p:spPr>
          <a:xfrm>
            <a:off x="683568" y="620688"/>
            <a:ext cx="7704856" cy="5760640"/>
          </a:xfrm>
          <a:noFill/>
        </p:spPr>
        <p:txBody>
          <a:bodyPr>
            <a:normAutofit lnSpcReduction="10000"/>
          </a:bodyPr>
          <a:lstStyle/>
          <a:p>
            <a:pPr algn="just">
              <a:buFont typeface="Wingdings" pitchFamily="2" charset="2"/>
              <a:buChar char="Ø"/>
            </a:pPr>
            <a:r>
              <a:rPr lang="tr-TR" altLang="tr-TR" sz="2800" dirty="0" smtClean="0">
                <a:solidFill>
                  <a:srgbClr val="FF0000"/>
                </a:solidFill>
                <a:latin typeface="Times New Roman" pitchFamily="18" charset="0"/>
                <a:cs typeface="Times New Roman" pitchFamily="18" charset="0"/>
              </a:rPr>
              <a:t>2015 yılına ait  sisteme girilmemiş Gelir evrakları  ve Gider Faturaları var Sisteme bu evrakları girebilir miyim, hesaplarımı etkiler mi ne yapmalıyım.?</a:t>
            </a:r>
          </a:p>
          <a:p>
            <a:pPr algn="just">
              <a:buFont typeface="Wingdings" pitchFamily="2" charset="2"/>
              <a:buChar char="v"/>
            </a:pPr>
            <a:r>
              <a:rPr lang="tr-TR" altLang="tr-TR" sz="2800" dirty="0" smtClean="0">
                <a:latin typeface="Times New Roman" pitchFamily="18" charset="0"/>
                <a:cs typeface="Times New Roman" pitchFamily="18" charset="0"/>
              </a:rPr>
              <a:t> 2015 Yılına ait girilmemiş evrakları sisteme girebilirsiniz. Ancak dikkat etmeniz gereken husus evrakların tarihlerini sisteme işlerken dikkat etmeli.        </a:t>
            </a:r>
          </a:p>
          <a:p>
            <a:pPr algn="just">
              <a:buFont typeface="Wingdings" pitchFamily="2" charset="2"/>
              <a:buChar char="v"/>
            </a:pPr>
            <a:r>
              <a:rPr lang="tr-TR" altLang="tr-TR" sz="2800" dirty="0" smtClean="0">
                <a:latin typeface="Times New Roman" pitchFamily="18" charset="0"/>
                <a:cs typeface="Times New Roman" pitchFamily="18" charset="0"/>
              </a:rPr>
              <a:t>Gelir ve Gider işlenirken Ödeme tarihleri mutlaka aynı yıl içinde olmalı Sistem bu işlemleri kayıt altına alırken kayıt tarihini mevcut yıl olarak yazar bu işleminizi etkilemez ancak önemli olan ödeme </a:t>
            </a:r>
            <a:r>
              <a:rPr lang="tr-TR" altLang="tr-TR" sz="2800" dirty="0">
                <a:latin typeface="Times New Roman" pitchFamily="18" charset="0"/>
                <a:cs typeface="Times New Roman" pitchFamily="18" charset="0"/>
              </a:rPr>
              <a:t>tarihlerinin aynı yıl içinde </a:t>
            </a:r>
            <a:r>
              <a:rPr lang="tr-TR" altLang="tr-TR" sz="2800" dirty="0" smtClean="0">
                <a:latin typeface="Times New Roman" pitchFamily="18" charset="0"/>
                <a:cs typeface="Times New Roman" pitchFamily="18" charset="0"/>
              </a:rPr>
              <a:t>olmasına özen gösterilmelidir.</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20688"/>
            <a:ext cx="6965245" cy="1202485"/>
          </a:xfrm>
        </p:spPr>
        <p:txBody>
          <a:bodyPr>
            <a:normAutofit/>
          </a:bodyPr>
          <a:lstStyle/>
          <a:p>
            <a:pPr algn="l"/>
            <a:r>
              <a:rPr lang="tr-TR" sz="2800" dirty="0" smtClean="0">
                <a:solidFill>
                  <a:srgbClr val="FF0000"/>
                </a:solidFill>
                <a:latin typeface="Times New Roman" pitchFamily="18" charset="0"/>
                <a:cs typeface="Times New Roman" pitchFamily="18" charset="0"/>
              </a:rPr>
              <a:t> Tek Çatı altında Tek Müdür Yönetiminde 2 Ayrı Okuluz. Nasıl Giriş Yapacağız? </a:t>
            </a:r>
            <a:endParaRPr lang="tr-TR" sz="2800"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827584" y="1700808"/>
            <a:ext cx="7488832" cy="4536504"/>
          </a:xfrm>
        </p:spPr>
        <p:txBody>
          <a:bodyPr/>
          <a:lstStyle/>
          <a:p>
            <a:pPr marL="0" indent="0">
              <a:buNone/>
            </a:pPr>
            <a:r>
              <a:rPr lang="tr-TR" dirty="0" smtClean="0"/>
              <a:t>Her okulun kendisine ait bir kurum kodu vardır.  Okula verilen kurum kodu ile o okul bağımsız bir okul anlamına gelmektedir.</a:t>
            </a:r>
          </a:p>
          <a:p>
            <a:pPr marL="0" indent="0">
              <a:buNone/>
            </a:pPr>
            <a:r>
              <a:rPr lang="tr-TR" dirty="0" smtClean="0"/>
              <a:t>Okuldaki öğrenci sayıları baz alınarak %60 -%40 oranlaması yapılarak gelir ve gider bilgileri her okula ayrı ayrı işlenecektir.</a:t>
            </a:r>
            <a:endParaRPr lang="tr-TR" dirty="0"/>
          </a:p>
        </p:txBody>
      </p:sp>
    </p:spTree>
    <p:extLst>
      <p:ext uri="{BB962C8B-B14F-4D97-AF65-F5344CB8AC3E}">
        <p14:creationId xmlns:p14="http://schemas.microsoft.com/office/powerpoint/2010/main" xmlns="" val="2710486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20688"/>
            <a:ext cx="7632848" cy="576063"/>
          </a:xfrm>
        </p:spPr>
        <p:txBody>
          <a:bodyPr>
            <a:normAutofit/>
          </a:bodyPr>
          <a:lstStyle/>
          <a:p>
            <a:pPr algn="l"/>
            <a:r>
              <a:rPr lang="tr-TR" sz="2800" b="1" dirty="0" smtClean="0">
                <a:solidFill>
                  <a:srgbClr val="FF0000"/>
                </a:solidFill>
              </a:rPr>
              <a:t>SİSTEME KİMLER GİRİŞ YAPACAK?</a:t>
            </a:r>
            <a:endParaRPr lang="tr-TR" sz="2800" b="1" dirty="0">
              <a:solidFill>
                <a:srgbClr val="FF0000"/>
              </a:solidFill>
            </a:endParaRPr>
          </a:p>
        </p:txBody>
      </p:sp>
      <p:sp>
        <p:nvSpPr>
          <p:cNvPr id="3" name="İçerik Yer Tutucusu 2"/>
          <p:cNvSpPr>
            <a:spLocks noGrp="1"/>
          </p:cNvSpPr>
          <p:nvPr>
            <p:ph idx="1"/>
          </p:nvPr>
        </p:nvSpPr>
        <p:spPr>
          <a:xfrm>
            <a:off x="755576" y="1124744"/>
            <a:ext cx="7560840" cy="5184576"/>
          </a:xfrm>
        </p:spPr>
        <p:txBody>
          <a:bodyPr>
            <a:normAutofit fontScale="32500" lnSpcReduction="20000"/>
          </a:bodyPr>
          <a:lstStyle/>
          <a:p>
            <a:pPr marL="0" indent="0">
              <a:buNone/>
            </a:pPr>
            <a:r>
              <a:rPr lang="tr-TR" sz="7200" b="1" dirty="0"/>
              <a:t>TEFBİS Sistemine aşağıdaki listede bulunan Genel Müdürlük / Daire Başkanlıklarına bağlı okulların giriş yapması istenmektedir.</a:t>
            </a:r>
            <a:endParaRPr lang="tr-TR" sz="7200" dirty="0"/>
          </a:p>
          <a:p>
            <a:r>
              <a:rPr lang="tr-TR" sz="6400" dirty="0" smtClean="0"/>
              <a:t>Okul Öncesi Eğitimi Genel Müdürlüğü</a:t>
            </a:r>
          </a:p>
          <a:p>
            <a:r>
              <a:rPr lang="tr-TR" sz="6400" dirty="0" smtClean="0"/>
              <a:t>İlköğretim Genel Müdürlüğü</a:t>
            </a:r>
          </a:p>
          <a:p>
            <a:r>
              <a:rPr lang="tr-TR" sz="6400" dirty="0" smtClean="0"/>
              <a:t>Ortaöğretim Genel Müdürlüğü</a:t>
            </a:r>
          </a:p>
          <a:p>
            <a:r>
              <a:rPr lang="tr-TR" sz="6400" dirty="0" smtClean="0"/>
              <a:t>Erkek Teknik Öğretim Genel Müdürlüğü</a:t>
            </a:r>
          </a:p>
          <a:p>
            <a:r>
              <a:rPr lang="tr-TR" sz="6400" dirty="0" smtClean="0"/>
              <a:t>Kız Teknik Öğretim Genel Müdürlüğü</a:t>
            </a:r>
          </a:p>
          <a:p>
            <a:r>
              <a:rPr lang="tr-TR" sz="6400" dirty="0" smtClean="0"/>
              <a:t>Ticaret ve Turizm Öğretimi Genel Müdürlüğü</a:t>
            </a:r>
          </a:p>
          <a:p>
            <a:r>
              <a:rPr lang="tr-TR" sz="6400" dirty="0" smtClean="0"/>
              <a:t>Öğretmen Yetiştirme ve Eğitimi Genel Müdürlüğü</a:t>
            </a:r>
          </a:p>
          <a:p>
            <a:r>
              <a:rPr lang="tr-TR" sz="6400" dirty="0" smtClean="0"/>
              <a:t>Din Öğretimi Genel Müdürlüğü</a:t>
            </a:r>
          </a:p>
          <a:p>
            <a:r>
              <a:rPr lang="tr-TR" sz="6400" dirty="0" smtClean="0"/>
              <a:t>Özel Öğretim Kurumları Genel Müdürlüğü</a:t>
            </a:r>
          </a:p>
          <a:p>
            <a:r>
              <a:rPr lang="tr-TR" sz="6400" dirty="0" smtClean="0"/>
              <a:t>Sağlık İşleri Dairesi Başkanlığı</a:t>
            </a:r>
            <a:endParaRPr lang="tr-TR" sz="6400" dirty="0"/>
          </a:p>
        </p:txBody>
      </p:sp>
    </p:spTree>
    <p:extLst>
      <p:ext uri="{BB962C8B-B14F-4D97-AF65-F5344CB8AC3E}">
        <p14:creationId xmlns:p14="http://schemas.microsoft.com/office/powerpoint/2010/main" xmlns="" val="2190210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20688"/>
            <a:ext cx="7632848" cy="576063"/>
          </a:xfrm>
        </p:spPr>
        <p:txBody>
          <a:bodyPr>
            <a:normAutofit/>
          </a:bodyPr>
          <a:lstStyle/>
          <a:p>
            <a:pPr algn="l"/>
            <a:r>
              <a:rPr lang="tr-TR" sz="2800" b="1" dirty="0" smtClean="0">
                <a:solidFill>
                  <a:srgbClr val="FF0000"/>
                </a:solidFill>
              </a:rPr>
              <a:t>SİSTEME KİMLER GİRİŞ YAPMAYACAK?</a:t>
            </a:r>
            <a:endParaRPr lang="tr-TR" sz="2800" b="1" dirty="0">
              <a:solidFill>
                <a:srgbClr val="FF0000"/>
              </a:solidFill>
            </a:endParaRPr>
          </a:p>
        </p:txBody>
      </p:sp>
      <p:sp>
        <p:nvSpPr>
          <p:cNvPr id="5" name="İçerik Yer Tutucusu 2"/>
          <p:cNvSpPr txBox="1">
            <a:spLocks/>
          </p:cNvSpPr>
          <p:nvPr/>
        </p:nvSpPr>
        <p:spPr>
          <a:xfrm>
            <a:off x="755576" y="1340768"/>
            <a:ext cx="7560840" cy="4896544"/>
          </a:xfrm>
          <a:prstGeom prst="rect">
            <a:avLst/>
          </a:prstGeom>
        </p:spPr>
        <p:txBody>
          <a:bodyPr vert="horz" lIns="91440" tIns="45720" rIns="91440" bIns="45720" rtlCol="0" anchor="t">
            <a:normAutofit fontScale="85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tr-TR" sz="3600" b="1" dirty="0" smtClean="0"/>
              <a:t>Halk </a:t>
            </a:r>
            <a:r>
              <a:rPr lang="tr-TR" sz="3600" b="1" dirty="0"/>
              <a:t>Eğitim Merkezleri, </a:t>
            </a:r>
            <a:r>
              <a:rPr lang="tr-TR" sz="3600" b="1" dirty="0" smtClean="0"/>
              <a:t>Öğretmenevleri, RAM gibi kurumların </a:t>
            </a:r>
            <a:r>
              <a:rPr lang="tr-TR" sz="3600" b="1" dirty="0"/>
              <a:t>giriş yapması şu an için istenmemektedir.</a:t>
            </a:r>
            <a:endParaRPr lang="tr-TR" sz="3600" dirty="0"/>
          </a:p>
          <a:p>
            <a:r>
              <a:rPr lang="tr-TR" sz="3600" dirty="0"/>
              <a:t>Çıraklık ve Yaygın Eğitim Genel Müdürlüğü</a:t>
            </a:r>
          </a:p>
          <a:p>
            <a:r>
              <a:rPr lang="tr-TR" sz="3600" dirty="0"/>
              <a:t>Özel Eğitim Rehberlik ve Danışmanlık Hizmetleri Genel Müdürlüğü</a:t>
            </a:r>
          </a:p>
          <a:p>
            <a:r>
              <a:rPr lang="tr-TR" sz="3600" dirty="0"/>
              <a:t>Öğretmene Hizmet ve Sosyal İşler Dairesi Başkanlığı</a:t>
            </a:r>
          </a:p>
          <a:p>
            <a:r>
              <a:rPr lang="tr-TR" sz="3600" dirty="0"/>
              <a:t>… ve diğer</a:t>
            </a:r>
            <a:r>
              <a:rPr lang="tr-TR" sz="3600" dirty="0" smtClean="0"/>
              <a:t>.</a:t>
            </a:r>
            <a:endParaRPr lang="tr-TR" sz="3600" dirty="0"/>
          </a:p>
        </p:txBody>
      </p:sp>
    </p:spTree>
    <p:extLst>
      <p:ext uri="{BB962C8B-B14F-4D97-AF65-F5344CB8AC3E}">
        <p14:creationId xmlns:p14="http://schemas.microsoft.com/office/powerpoint/2010/main" xmlns="" val="219021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20688"/>
            <a:ext cx="7632848" cy="576063"/>
          </a:xfrm>
        </p:spPr>
        <p:txBody>
          <a:bodyPr>
            <a:normAutofit/>
          </a:bodyPr>
          <a:lstStyle/>
          <a:p>
            <a:pPr algn="l"/>
            <a:r>
              <a:rPr lang="tr-TR" sz="2800" b="1" dirty="0" smtClean="0">
                <a:solidFill>
                  <a:srgbClr val="FF0000"/>
                </a:solidFill>
              </a:rPr>
              <a:t>SİSTEME NASIL GİRİŞ YAPACAĞIM?</a:t>
            </a:r>
            <a:endParaRPr lang="tr-TR" sz="2800" b="1" dirty="0">
              <a:solidFill>
                <a:srgbClr val="FF0000"/>
              </a:solidFill>
            </a:endParaRPr>
          </a:p>
        </p:txBody>
      </p:sp>
      <p:sp>
        <p:nvSpPr>
          <p:cNvPr id="3" name="İçerik Yer Tutucusu 2"/>
          <p:cNvSpPr>
            <a:spLocks noGrp="1"/>
          </p:cNvSpPr>
          <p:nvPr>
            <p:ph idx="1"/>
          </p:nvPr>
        </p:nvSpPr>
        <p:spPr>
          <a:xfrm>
            <a:off x="755576" y="1340768"/>
            <a:ext cx="7560840" cy="2952328"/>
          </a:xfrm>
        </p:spPr>
        <p:txBody>
          <a:bodyPr>
            <a:normAutofit fontScale="70000" lnSpcReduction="20000"/>
          </a:bodyPr>
          <a:lstStyle/>
          <a:p>
            <a:pPr>
              <a:buFont typeface="Wingdings" pitchFamily="2" charset="2"/>
              <a:buChar char="Ø"/>
            </a:pPr>
            <a:r>
              <a:rPr lang="tr-TR" sz="3600" dirty="0" smtClean="0"/>
              <a:t>MEBBİS giriş sayfasında TEFBİS Modülüne tıklanacak kullanıcı adı ve şifrenizle giriş yapacaksınız.</a:t>
            </a:r>
          </a:p>
          <a:p>
            <a:pPr>
              <a:buFont typeface="Wingdings" pitchFamily="2" charset="2"/>
              <a:buChar char="Ø"/>
            </a:pPr>
            <a:r>
              <a:rPr lang="tr-TR" sz="3600" dirty="0" smtClean="0"/>
              <a:t>Kullanıcınız olmadığını düşünüyorsanız veya şifrenizi unutmuş iseniz…</a:t>
            </a:r>
          </a:p>
          <a:p>
            <a:pPr marL="0" indent="0">
              <a:buNone/>
            </a:pPr>
            <a:endParaRPr lang="tr-TR" sz="3600" dirty="0" smtClean="0"/>
          </a:p>
          <a:p>
            <a:pPr>
              <a:buFont typeface="Wingdings" pitchFamily="2" charset="2"/>
              <a:buChar char="Ø"/>
            </a:pPr>
            <a:r>
              <a:rPr lang="tr-TR" sz="3600" dirty="0" smtClean="0"/>
              <a:t>İL VEYA İLÇE TEFBİS SİSTEM SORUMLUSU İLE İRTİBATA GEÇEREK</a:t>
            </a:r>
          </a:p>
          <a:p>
            <a:pPr marL="0" indent="0">
              <a:buNone/>
            </a:pPr>
            <a:endParaRPr lang="tr-TR" sz="3600" dirty="0"/>
          </a:p>
        </p:txBody>
      </p:sp>
      <p:sp>
        <p:nvSpPr>
          <p:cNvPr id="4" name="İçerik Yer Tutucusu 2"/>
          <p:cNvSpPr txBox="1">
            <a:spLocks/>
          </p:cNvSpPr>
          <p:nvPr/>
        </p:nvSpPr>
        <p:spPr>
          <a:xfrm>
            <a:off x="899592" y="4437112"/>
            <a:ext cx="7560840" cy="1656184"/>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Wingdings" pitchFamily="2" charset="2"/>
              <a:buChar char="q"/>
            </a:pPr>
            <a:r>
              <a:rPr lang="tr-TR" b="1" i="1" dirty="0" smtClean="0">
                <a:solidFill>
                  <a:srgbClr val="FF0000"/>
                </a:solidFill>
              </a:rPr>
              <a:t>VAR OLAN KULLANICINIZA GİRİŞ İÇİN ŞİFRE ALABİLİR veya</a:t>
            </a:r>
          </a:p>
          <a:p>
            <a:pPr marL="0" indent="0">
              <a:buFont typeface="Wingdings" pitchFamily="2" charset="2"/>
              <a:buChar char="q"/>
            </a:pPr>
            <a:r>
              <a:rPr lang="tr-TR" b="1" i="1" dirty="0" smtClean="0">
                <a:solidFill>
                  <a:srgbClr val="FF0000"/>
                </a:solidFill>
              </a:rPr>
              <a:t>KULLANICINIZ YOKSA KULLANICI EKLETEBİLİRSİNİZ.</a:t>
            </a:r>
            <a:endParaRPr lang="tr-TR" b="1" i="1" dirty="0">
              <a:solidFill>
                <a:srgbClr val="FF0000"/>
              </a:solidFill>
            </a:endParaRPr>
          </a:p>
        </p:txBody>
      </p:sp>
    </p:spTree>
    <p:extLst>
      <p:ext uri="{BB962C8B-B14F-4D97-AF65-F5344CB8AC3E}">
        <p14:creationId xmlns:p14="http://schemas.microsoft.com/office/powerpoint/2010/main" xmlns="" val="1097941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20688"/>
            <a:ext cx="7632847" cy="648071"/>
          </a:xfrm>
        </p:spPr>
        <p:txBody>
          <a:bodyPr>
            <a:normAutofit fontScale="90000"/>
          </a:bodyPr>
          <a:lstStyle/>
          <a:p>
            <a:pPr algn="l"/>
            <a:r>
              <a:rPr lang="tr-TR" sz="3200" b="1" dirty="0" smtClean="0">
                <a:solidFill>
                  <a:srgbClr val="FF0000"/>
                </a:solidFill>
              </a:rPr>
              <a:t>TEFBİS ANA SAYFASINDA NE ANLATIR?</a:t>
            </a:r>
            <a:endParaRPr lang="tr-TR" sz="3200" b="1" dirty="0">
              <a:solidFill>
                <a:srgbClr val="FF0000"/>
              </a:solidFill>
            </a:endParaRPr>
          </a:p>
        </p:txBody>
      </p:sp>
      <p:sp>
        <p:nvSpPr>
          <p:cNvPr id="3" name="İçerik Yer Tutucusu 2"/>
          <p:cNvSpPr>
            <a:spLocks noGrp="1"/>
          </p:cNvSpPr>
          <p:nvPr>
            <p:ph idx="1"/>
          </p:nvPr>
        </p:nvSpPr>
        <p:spPr>
          <a:xfrm>
            <a:off x="755577" y="5564982"/>
            <a:ext cx="3816423" cy="662144"/>
          </a:xfrm>
        </p:spPr>
        <p:txBody>
          <a:bodyPr>
            <a:normAutofit lnSpcReduction="10000"/>
          </a:bodyPr>
          <a:lstStyle/>
          <a:p>
            <a:pPr marL="228600" indent="-228600">
              <a:buAutoNum type="arabicPeriod"/>
            </a:pPr>
            <a:r>
              <a:rPr lang="tr-TR" sz="1200" dirty="0" smtClean="0"/>
              <a:t>MODÜLLER</a:t>
            </a:r>
          </a:p>
          <a:p>
            <a:pPr marL="228600" indent="-228600">
              <a:buAutoNum type="arabicPeriod"/>
            </a:pPr>
            <a:r>
              <a:rPr lang="tr-TR" sz="1200" dirty="0" smtClean="0"/>
              <a:t>KULLANICI VE KURUM ADI</a:t>
            </a:r>
          </a:p>
          <a:p>
            <a:pPr marL="228600" indent="-228600">
              <a:buAutoNum type="arabicPeriod"/>
            </a:pPr>
            <a:r>
              <a:rPr lang="tr-TR" sz="1200" dirty="0" smtClean="0"/>
              <a:t>MEVCUT MODÜL ADI VE AKTİF KULLANICI SAYISI</a:t>
            </a:r>
            <a:endParaRPr lang="tr-TR" sz="12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368" y="1245394"/>
            <a:ext cx="6985000"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5 Dikdörtgen"/>
          <p:cNvSpPr/>
          <p:nvPr/>
        </p:nvSpPr>
        <p:spPr>
          <a:xfrm>
            <a:off x="899368" y="1235869"/>
            <a:ext cx="2447925" cy="1539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6 Dikdörtgen"/>
          <p:cNvSpPr/>
          <p:nvPr/>
        </p:nvSpPr>
        <p:spPr>
          <a:xfrm>
            <a:off x="899368" y="1389856"/>
            <a:ext cx="1655762"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7 Dikdörtgen"/>
          <p:cNvSpPr/>
          <p:nvPr/>
        </p:nvSpPr>
        <p:spPr>
          <a:xfrm>
            <a:off x="6496893" y="1389856"/>
            <a:ext cx="1366837" cy="3587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8 Dikdörtgen"/>
          <p:cNvSpPr/>
          <p:nvPr/>
        </p:nvSpPr>
        <p:spPr>
          <a:xfrm>
            <a:off x="2196355" y="1758156"/>
            <a:ext cx="5659438"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9 Dikdörtgen"/>
          <p:cNvSpPr/>
          <p:nvPr/>
        </p:nvSpPr>
        <p:spPr>
          <a:xfrm>
            <a:off x="3318718" y="2108994"/>
            <a:ext cx="3313112" cy="34559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0 Dikdörtgen"/>
          <p:cNvSpPr/>
          <p:nvPr/>
        </p:nvSpPr>
        <p:spPr>
          <a:xfrm>
            <a:off x="899368" y="1748631"/>
            <a:ext cx="1296987" cy="18002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3491755" y="1124744"/>
            <a:ext cx="215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1</a:t>
            </a:r>
          </a:p>
        </p:txBody>
      </p:sp>
      <p:sp>
        <p:nvSpPr>
          <p:cNvPr id="12" name="12 Metin kutusu"/>
          <p:cNvSpPr txBox="1">
            <a:spLocks noChangeArrowheads="1"/>
          </p:cNvSpPr>
          <p:nvPr/>
        </p:nvSpPr>
        <p:spPr bwMode="auto">
          <a:xfrm>
            <a:off x="2555130" y="1380331"/>
            <a:ext cx="2174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2</a:t>
            </a:r>
          </a:p>
        </p:txBody>
      </p:sp>
      <p:sp>
        <p:nvSpPr>
          <p:cNvPr id="13" name="13 Metin kutusu"/>
          <p:cNvSpPr txBox="1">
            <a:spLocks noChangeArrowheads="1"/>
          </p:cNvSpPr>
          <p:nvPr/>
        </p:nvSpPr>
        <p:spPr bwMode="auto">
          <a:xfrm>
            <a:off x="6228605" y="1389856"/>
            <a:ext cx="215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3</a:t>
            </a:r>
          </a:p>
        </p:txBody>
      </p:sp>
      <p:sp>
        <p:nvSpPr>
          <p:cNvPr id="14" name="14 Metin kutusu"/>
          <p:cNvSpPr txBox="1">
            <a:spLocks noChangeArrowheads="1"/>
          </p:cNvSpPr>
          <p:nvPr/>
        </p:nvSpPr>
        <p:spPr bwMode="auto">
          <a:xfrm>
            <a:off x="5004643" y="4198144"/>
            <a:ext cx="215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4</a:t>
            </a:r>
          </a:p>
        </p:txBody>
      </p:sp>
      <p:sp>
        <p:nvSpPr>
          <p:cNvPr id="15" name="15 Metin kutusu"/>
          <p:cNvSpPr txBox="1">
            <a:spLocks noChangeArrowheads="1"/>
          </p:cNvSpPr>
          <p:nvPr/>
        </p:nvSpPr>
        <p:spPr bwMode="auto">
          <a:xfrm>
            <a:off x="4931618" y="1748631"/>
            <a:ext cx="215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5</a:t>
            </a:r>
          </a:p>
        </p:txBody>
      </p:sp>
      <p:sp>
        <p:nvSpPr>
          <p:cNvPr id="16" name="16 Metin kutusu"/>
          <p:cNvSpPr txBox="1">
            <a:spLocks noChangeArrowheads="1"/>
          </p:cNvSpPr>
          <p:nvPr/>
        </p:nvSpPr>
        <p:spPr bwMode="auto">
          <a:xfrm>
            <a:off x="1404193" y="3548856"/>
            <a:ext cx="215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6</a:t>
            </a:r>
          </a:p>
        </p:txBody>
      </p:sp>
      <p:sp>
        <p:nvSpPr>
          <p:cNvPr id="17" name="İçerik Yer Tutucusu 2"/>
          <p:cNvSpPr txBox="1">
            <a:spLocks/>
          </p:cNvSpPr>
          <p:nvPr/>
        </p:nvSpPr>
        <p:spPr>
          <a:xfrm>
            <a:off x="4588681" y="5564981"/>
            <a:ext cx="3816423" cy="662144"/>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28600" indent="-228600">
              <a:buFont typeface="+mj-lt"/>
              <a:buAutoNum type="arabicPeriod" startAt="4"/>
            </a:pPr>
            <a:r>
              <a:rPr lang="tr-TR" sz="1200" dirty="0" smtClean="0"/>
              <a:t>KURUMUN GELİR-GİDER BİLGİLERİ</a:t>
            </a:r>
          </a:p>
          <a:p>
            <a:pPr marL="228600" indent="-228600">
              <a:buFont typeface="+mj-lt"/>
              <a:buAutoNum type="arabicPeriod" startAt="4"/>
            </a:pPr>
            <a:r>
              <a:rPr lang="tr-TR" sz="1200" dirty="0" smtClean="0"/>
              <a:t>DÜZENLEME ALANI</a:t>
            </a:r>
          </a:p>
          <a:p>
            <a:pPr marL="228600" indent="-228600">
              <a:buFont typeface="+mj-lt"/>
              <a:buAutoNum type="arabicPeriod" startAt="4"/>
            </a:pPr>
            <a:r>
              <a:rPr lang="tr-TR" sz="1200" dirty="0" smtClean="0"/>
              <a:t>KULLANILACAK MENÜLER</a:t>
            </a:r>
            <a:endParaRPr lang="tr-TR" sz="1200" dirty="0"/>
          </a:p>
        </p:txBody>
      </p:sp>
    </p:spTree>
    <p:extLst>
      <p:ext uri="{BB962C8B-B14F-4D97-AF65-F5344CB8AC3E}">
        <p14:creationId xmlns:p14="http://schemas.microsoft.com/office/powerpoint/2010/main" xmlns="" val="128993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92696"/>
            <a:ext cx="6965245" cy="648071"/>
          </a:xfrm>
        </p:spPr>
        <p:txBody>
          <a:bodyPr>
            <a:normAutofit/>
          </a:bodyPr>
          <a:lstStyle/>
          <a:p>
            <a:pPr algn="l"/>
            <a:r>
              <a:rPr lang="tr-TR" sz="3200" b="1" dirty="0" smtClean="0">
                <a:solidFill>
                  <a:srgbClr val="FF0000"/>
                </a:solidFill>
              </a:rPr>
              <a:t>İLK ÖNCE NE YAPMALIYIM?</a:t>
            </a:r>
            <a:endParaRPr lang="tr-TR" sz="3200" b="1" dirty="0">
              <a:solidFill>
                <a:srgbClr val="FF0000"/>
              </a:solidFill>
            </a:endParaRPr>
          </a:p>
        </p:txBody>
      </p:sp>
      <p:sp>
        <p:nvSpPr>
          <p:cNvPr id="3" name="İçerik Yer Tutucusu 2"/>
          <p:cNvSpPr>
            <a:spLocks noGrp="1"/>
          </p:cNvSpPr>
          <p:nvPr>
            <p:ph idx="1"/>
          </p:nvPr>
        </p:nvSpPr>
        <p:spPr>
          <a:xfrm>
            <a:off x="827585" y="1340768"/>
            <a:ext cx="4392487" cy="997925"/>
          </a:xfrm>
        </p:spPr>
        <p:txBody>
          <a:bodyPr>
            <a:noAutofit/>
          </a:bodyPr>
          <a:lstStyle/>
          <a:p>
            <a:r>
              <a:rPr lang="tr-TR" sz="2000" b="1" dirty="0" smtClean="0">
                <a:solidFill>
                  <a:srgbClr val="FF0000"/>
                </a:solidFill>
              </a:rPr>
              <a:t>‘90000XXXXXX’</a:t>
            </a:r>
            <a:r>
              <a:rPr lang="tr-TR" sz="2000" dirty="0" smtClean="0"/>
              <a:t> İLE BAŞLAYAN KULLANICI ADI VE ŞİFRESİ İLE SİSTEME GİRİŞ YAPILIR.</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8064" y="1268760"/>
            <a:ext cx="3228603" cy="1808653"/>
          </a:xfrm>
          <a:prstGeom prst="rect">
            <a:avLst/>
          </a:prstGeom>
        </p:spPr>
      </p:pic>
      <p:sp>
        <p:nvSpPr>
          <p:cNvPr id="6" name="İçerik Yer Tutucusu 2"/>
          <p:cNvSpPr txBox="1">
            <a:spLocks/>
          </p:cNvSpPr>
          <p:nvPr/>
        </p:nvSpPr>
        <p:spPr>
          <a:xfrm>
            <a:off x="755577" y="2924943"/>
            <a:ext cx="4392487" cy="3295719"/>
          </a:xfrm>
          <a:prstGeom prst="rect">
            <a:avLst/>
          </a:prstGeom>
        </p:spPr>
        <p:txBody>
          <a:bodyPr vert="horz" lIns="91440" tIns="45720" rIns="91440" bIns="45720" rtlCol="0" anchor="t">
            <a:normAutofit fontScale="77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tr-TR" dirty="0" smtClean="0"/>
              <a:t>ÜST KISIMDAKİ MODÜLLERDEN </a:t>
            </a:r>
            <a:r>
              <a:rPr lang="tr-TR" b="1" dirty="0" smtClean="0">
                <a:solidFill>
                  <a:srgbClr val="FF0000"/>
                </a:solidFill>
              </a:rPr>
              <a:t>«OKULLAR MODÜLÜ» </a:t>
            </a:r>
            <a:r>
              <a:rPr lang="tr-TR" dirty="0" smtClean="0"/>
              <a:t>TIKLANIR.</a:t>
            </a:r>
          </a:p>
          <a:p>
            <a:r>
              <a:rPr lang="tr-TR" dirty="0" smtClean="0"/>
              <a:t>SOL MENÜLERDEN «</a:t>
            </a:r>
            <a:r>
              <a:rPr lang="tr-TR" b="1" dirty="0" smtClean="0">
                <a:solidFill>
                  <a:srgbClr val="FF0000"/>
                </a:solidFill>
              </a:rPr>
              <a:t>AYARLAR</a:t>
            </a:r>
            <a:r>
              <a:rPr lang="tr-TR" dirty="0" smtClean="0"/>
              <a:t>» MENÜSÜ TIKLANIR.</a:t>
            </a:r>
          </a:p>
          <a:p>
            <a:r>
              <a:rPr lang="tr-TR" dirty="0" smtClean="0"/>
              <a:t>BU ALANDA «</a:t>
            </a:r>
            <a:r>
              <a:rPr lang="tr-TR" b="1" dirty="0" smtClean="0">
                <a:solidFill>
                  <a:srgbClr val="FF0000"/>
                </a:solidFill>
              </a:rPr>
              <a:t>OKUL BİLGİLERİ</a:t>
            </a:r>
            <a:r>
              <a:rPr lang="tr-TR" dirty="0" smtClean="0"/>
              <a:t>» VE «</a:t>
            </a:r>
            <a:r>
              <a:rPr lang="tr-TR" b="1" dirty="0" smtClean="0">
                <a:solidFill>
                  <a:srgbClr val="FF0000"/>
                </a:solidFill>
              </a:rPr>
              <a:t>BANKA HESAP BİLGİLERİ</a:t>
            </a:r>
            <a:r>
              <a:rPr lang="tr-TR" b="1" dirty="0" smtClean="0"/>
              <a:t>»</a:t>
            </a:r>
            <a:r>
              <a:rPr lang="tr-TR" b="1" dirty="0" smtClean="0">
                <a:solidFill>
                  <a:srgbClr val="FF0000"/>
                </a:solidFill>
              </a:rPr>
              <a:t> </a:t>
            </a:r>
            <a:r>
              <a:rPr lang="tr-TR" dirty="0" smtClean="0"/>
              <a:t>ALANI EKSİKSİZ DOLDURULMALIDIR.</a:t>
            </a:r>
          </a:p>
          <a:p>
            <a:r>
              <a:rPr lang="tr-TR" dirty="0" smtClean="0"/>
              <a:t>«</a:t>
            </a:r>
            <a:r>
              <a:rPr lang="tr-TR" b="1" dirty="0" smtClean="0">
                <a:solidFill>
                  <a:srgbClr val="FF0000"/>
                </a:solidFill>
              </a:rPr>
              <a:t>KULLANICI TANIMLAMA</a:t>
            </a:r>
            <a:r>
              <a:rPr lang="tr-TR" dirty="0" smtClean="0"/>
              <a:t>» ALANINDAN SİSTEMİ KULLANACAK OLAN KİŞİ YADA KİŞİLERİN BİLGİLERİ TANIMLANIR. «</a:t>
            </a:r>
            <a:r>
              <a:rPr lang="tr-TR" b="1" dirty="0" smtClean="0">
                <a:solidFill>
                  <a:srgbClr val="FF0000"/>
                </a:solidFill>
              </a:rPr>
              <a:t>OKULLAR MODÜLÜ</a:t>
            </a:r>
            <a:r>
              <a:rPr lang="tr-TR" dirty="0" smtClean="0"/>
              <a:t>» ALANINI  DİĞER KULLANICILARA TANIMLAMAYINIZ</a:t>
            </a: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7902" y="3077413"/>
            <a:ext cx="2828925" cy="1819275"/>
          </a:xfrm>
          <a:prstGeom prst="rect">
            <a:avLst/>
          </a:prstGeom>
        </p:spPr>
      </p:pic>
      <p:sp>
        <p:nvSpPr>
          <p:cNvPr id="8" name="7 Dikdörtgen"/>
          <p:cNvSpPr/>
          <p:nvPr/>
        </p:nvSpPr>
        <p:spPr>
          <a:xfrm>
            <a:off x="5364386" y="4477503"/>
            <a:ext cx="1439862"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8 Düz Ok Bağlayıcısı"/>
          <p:cNvCxnSpPr/>
          <p:nvPr/>
        </p:nvCxnSpPr>
        <p:spPr>
          <a:xfrm>
            <a:off x="4572000" y="3717032"/>
            <a:ext cx="1440086" cy="762059"/>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386" y="4896688"/>
            <a:ext cx="234315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1026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20689"/>
            <a:ext cx="6965245" cy="576064"/>
          </a:xfrm>
        </p:spPr>
        <p:txBody>
          <a:bodyPr>
            <a:normAutofit fontScale="90000"/>
          </a:bodyPr>
          <a:lstStyle/>
          <a:p>
            <a:pPr algn="l"/>
            <a:r>
              <a:rPr lang="tr-TR" sz="3200" b="1" dirty="0" smtClean="0">
                <a:solidFill>
                  <a:srgbClr val="FF0000"/>
                </a:solidFill>
              </a:rPr>
              <a:t>KİMLER GİRİŞ YAPABİLİR?</a:t>
            </a:r>
            <a:endParaRPr lang="tr-TR" sz="3200" b="1" dirty="0">
              <a:solidFill>
                <a:srgbClr val="FF0000"/>
              </a:solidFill>
            </a:endParaRPr>
          </a:p>
        </p:txBody>
      </p:sp>
      <p:sp>
        <p:nvSpPr>
          <p:cNvPr id="3" name="İçerik Yer Tutucusu 2"/>
          <p:cNvSpPr>
            <a:spLocks noGrp="1"/>
          </p:cNvSpPr>
          <p:nvPr>
            <p:ph idx="1"/>
          </p:nvPr>
        </p:nvSpPr>
        <p:spPr>
          <a:xfrm>
            <a:off x="755576" y="1196752"/>
            <a:ext cx="7632848" cy="4896544"/>
          </a:xfrm>
        </p:spPr>
        <p:txBody>
          <a:bodyPr/>
          <a:lstStyle/>
          <a:p>
            <a:r>
              <a:rPr lang="tr-TR" dirty="0" smtClean="0"/>
              <a:t>Okul yetkilisi tarafından yetkilendirilen müdür yrd. Veya okul aile birliği başkanı giriş yapabilir.</a:t>
            </a:r>
          </a:p>
          <a:p>
            <a:pPr>
              <a:buNone/>
            </a:pPr>
            <a:endParaRPr lang="tr-TR" dirty="0" smtClean="0"/>
          </a:p>
          <a:p>
            <a:r>
              <a:rPr lang="tr-TR" dirty="0" smtClean="0"/>
              <a:t>Sisteme giriş yapılırken mutlaka yetkilendirilen kişilerin kendi </a:t>
            </a:r>
            <a:r>
              <a:rPr lang="tr-TR" dirty="0" err="1" smtClean="0"/>
              <a:t>tc</a:t>
            </a:r>
            <a:r>
              <a:rPr lang="tr-TR" dirty="0" smtClean="0"/>
              <a:t> kimlik numaraları ile sisteme giriş yapmaları sağlanmalı. (90000 ile başlayan kurumsal kod ile gelir-gider girilmemesi sistemin takibi açısından önemlidir.)</a:t>
            </a:r>
          </a:p>
          <a:p>
            <a:pPr>
              <a:buNone/>
            </a:pPr>
            <a:endParaRPr lang="tr-TR" dirty="0" smtClean="0"/>
          </a:p>
          <a:p>
            <a:r>
              <a:rPr lang="tr-TR" dirty="0" smtClean="0"/>
              <a:t>Kişilere yetki verilirken hangi alandan sorumlu ise o alanı yetkilendirin (okul aile birliği veya okul öncesi veya hepsi)</a:t>
            </a:r>
            <a:endParaRPr lang="tr-TR" dirty="0"/>
          </a:p>
        </p:txBody>
      </p:sp>
    </p:spTree>
    <p:extLst>
      <p:ext uri="{BB962C8B-B14F-4D97-AF65-F5344CB8AC3E}">
        <p14:creationId xmlns:p14="http://schemas.microsoft.com/office/powerpoint/2010/main" xmlns="" val="161584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681</TotalTime>
  <Words>1884</Words>
  <Application>Microsoft Office PowerPoint</Application>
  <PresentationFormat>Ekran Gösterisi (4:3)</PresentationFormat>
  <Paragraphs>170</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Akış</vt:lpstr>
      <vt:lpstr>Slayt 1</vt:lpstr>
      <vt:lpstr>TEFBİS’E GİRİŞ NASIL YAPILIR?</vt:lpstr>
      <vt:lpstr>NİÇİN TEFBİS?</vt:lpstr>
      <vt:lpstr>SİSTEME KİMLER GİRİŞ YAPACAK?</vt:lpstr>
      <vt:lpstr>SİSTEME KİMLER GİRİŞ YAPMAYACAK?</vt:lpstr>
      <vt:lpstr>SİSTEME NASIL GİRİŞ YAPACAĞIM?</vt:lpstr>
      <vt:lpstr>TEFBİS ANA SAYFASINDA NE ANLATIR?</vt:lpstr>
      <vt:lpstr>İLK ÖNCE NE YAPMALIYIM?</vt:lpstr>
      <vt:lpstr>KİMLER GİRİŞ YAPABİLİR?</vt:lpstr>
      <vt:lpstr>KAYITLAR NERELERE İŞLENECEK?</vt:lpstr>
      <vt:lpstr>Slayt 11</vt:lpstr>
      <vt:lpstr>TAHMİNİ BÜTÇE GİRİŞLERİ</vt:lpstr>
      <vt:lpstr>DEVREDEN BAKİYE NE ZAMAN GİRİLİR?</vt:lpstr>
      <vt:lpstr>HANGİ MODÜLE GİRİŞ YAPILACAK?</vt:lpstr>
      <vt:lpstr>HANGİ MODÜLE GİRİŞ YAPILACAK?</vt:lpstr>
      <vt:lpstr>HANGİ MODÜLE GİRİŞ YAPILACAK?</vt:lpstr>
      <vt:lpstr>HANGİ MODÜLE GİRİŞ YAPILACAK?</vt:lpstr>
      <vt:lpstr>OAB MODÜLÜNDE GELİR-GİDER KAYDI NASIL YAPILIR?</vt:lpstr>
      <vt:lpstr>ANLATILAN KONULAR VE DAHA FAZLASI</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 Tek Çatı altında Tek Müdür Yönetiminde 2 Ayrı Okuluz. Nasıl Giriş Yapacağız? </vt:lpstr>
    </vt:vector>
  </TitlesOfParts>
  <Company>By NeC ® 2010 | Katilimsiz.Com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MERSİN İL MİLLİ EĞİTİM MÜDÜRLÜĞÜ</dc:title>
  <dc:creator>windows 7 ultimate</dc:creator>
  <cp:lastModifiedBy>belgeler</cp:lastModifiedBy>
  <cp:revision>74</cp:revision>
  <dcterms:created xsi:type="dcterms:W3CDTF">2013-10-20T09:34:56Z</dcterms:created>
  <dcterms:modified xsi:type="dcterms:W3CDTF">2016-01-11T19:35:43Z</dcterms:modified>
</cp:coreProperties>
</file>